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6" r:id="rId3"/>
    <p:sldId id="257" r:id="rId4"/>
    <p:sldId id="263" r:id="rId5"/>
    <p:sldId id="259" r:id="rId6"/>
    <p:sldId id="260" r:id="rId7"/>
    <p:sldId id="271" r:id="rId8"/>
    <p:sldId id="266" r:id="rId9"/>
    <p:sldId id="272" r:id="rId10"/>
    <p:sldId id="267" r:id="rId11"/>
    <p:sldId id="261" r:id="rId12"/>
    <p:sldId id="273" r:id="rId13"/>
    <p:sldId id="274" r:id="rId14"/>
    <p:sldId id="262" r:id="rId15"/>
    <p:sldId id="264" r:id="rId16"/>
    <p:sldId id="258" r:id="rId17"/>
    <p:sldId id="277" r:id="rId18"/>
    <p:sldId id="278" r:id="rId19"/>
    <p:sldId id="279" r:id="rId20"/>
    <p:sldId id="280" r:id="rId21"/>
    <p:sldId id="281" r:id="rId22"/>
    <p:sldId id="282" r:id="rId23"/>
    <p:sldId id="283" r:id="rId24"/>
    <p:sldId id="284" r:id="rId25"/>
    <p:sldId id="265" r:id="rId26"/>
    <p:sldId id="270" r:id="rId27"/>
    <p:sldId id="269" r:id="rId28"/>
    <p:sldId id="26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44"/>
    <p:restoredTop sz="82022"/>
  </p:normalViewPr>
  <p:slideViewPr>
    <p:cSldViewPr snapToGrid="0">
      <p:cViewPr varScale="1">
        <p:scale>
          <a:sx n="90" d="100"/>
          <a:sy n="90" d="100"/>
        </p:scale>
        <p:origin x="1608"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50F604-2966-2D4D-90C1-B89B8C65FA63}" type="datetimeFigureOut">
              <a:rPr lang="en-US" smtClean="0"/>
              <a:t>9/29/23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381692-29DC-D84C-BE0F-A5B3173BDAEC}" type="slidenum">
              <a:rPr lang="en-US" smtClean="0"/>
              <a:t>‹#›</a:t>
            </a:fld>
            <a:endParaRPr lang="en-US"/>
          </a:p>
        </p:txBody>
      </p:sp>
    </p:spTree>
    <p:extLst>
      <p:ext uri="{BB962C8B-B14F-4D97-AF65-F5344CB8AC3E}">
        <p14:creationId xmlns:p14="http://schemas.microsoft.com/office/powerpoint/2010/main" val="1388942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2301.12597"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1</a:t>
            </a:fld>
            <a:endParaRPr lang="en-US"/>
          </a:p>
        </p:txBody>
      </p:sp>
    </p:spTree>
    <p:extLst>
      <p:ext uri="{BB962C8B-B14F-4D97-AF65-F5344CB8AC3E}">
        <p14:creationId xmlns:p14="http://schemas.microsoft.com/office/powerpoint/2010/main" val="2352687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10</a:t>
            </a:fld>
            <a:endParaRPr lang="en-US"/>
          </a:p>
        </p:txBody>
      </p:sp>
    </p:spTree>
    <p:extLst>
      <p:ext uri="{BB962C8B-B14F-4D97-AF65-F5344CB8AC3E}">
        <p14:creationId xmlns:p14="http://schemas.microsoft.com/office/powerpoint/2010/main" val="267194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BLIP2 </a:t>
            </a:r>
            <a:r>
              <a:rPr lang="en-SG" b="0" i="0" u="sng">
                <a:effectLst/>
                <a:latin typeface="Source Sans Pro" panose="020F0502020204030204" pitchFamily="34" charset="0"/>
                <a:hlinkClick r:id="rId3"/>
              </a:rPr>
              <a:t>Bootstrapping Language-Image Pre-training</a:t>
            </a:r>
            <a:endParaRPr lang="en-SG" b="0" i="0" u="sng">
              <a:effectLst/>
              <a:latin typeface="Source Sans Pro"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11</a:t>
            </a:fld>
            <a:endParaRPr lang="en-US"/>
          </a:p>
        </p:txBody>
      </p:sp>
    </p:spTree>
    <p:extLst>
      <p:ext uri="{BB962C8B-B14F-4D97-AF65-F5344CB8AC3E}">
        <p14:creationId xmlns:p14="http://schemas.microsoft.com/office/powerpoint/2010/main" val="1052305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attempted to make use of CNN + LSTM hybrid network approach which consist of two components</a:t>
            </a:r>
          </a:p>
          <a:p>
            <a:r>
              <a:rPr lang="en-US" dirty="0"/>
              <a:t>- CNN (Convolutional Neural Network) that encodes the image into feature vectors and</a:t>
            </a:r>
          </a:p>
          <a:p>
            <a:r>
              <a:rPr lang="en-US" dirty="0"/>
              <a:t>- LSTM (Long Shor-Term Memory) network: that decodes the feature vector into caption or text.</a:t>
            </a:r>
          </a:p>
          <a:p>
            <a:r>
              <a:rPr lang="en-US" dirty="0"/>
              <a:t>the CNN finds the pattern in the image and passes them to the LSTM which outputs a word at each time step until the caption is complete.</a:t>
            </a:r>
          </a:p>
          <a:p>
            <a:endParaRPr lang="en-US" dirty="0"/>
          </a:p>
          <a:p>
            <a:r>
              <a:rPr lang="en-US" dirty="0"/>
              <a:t>BLIP2 Bootstrapping Language-Image Pre-Training</a:t>
            </a:r>
          </a:p>
          <a:p>
            <a:endParaRPr lang="en-US" dirty="0"/>
          </a:p>
          <a:p>
            <a:pPr algn="l"/>
            <a:r>
              <a:rPr lang="en-SG" b="0" i="0" dirty="0">
                <a:solidFill>
                  <a:srgbClr val="374151"/>
                </a:solidFill>
                <a:effectLst/>
                <a:latin typeface="Söhne"/>
              </a:rPr>
              <a:t>BLIP-2 model that addresses the gap between vision and language models. It accomplishes this by introducing a lightweight component called Querying Transformer (Q-Former) between a pre-trained image encoder and a large language model (LLM). Notably, only the Q-Former is trainable, while the image encoder and LLM remain fixed.</a:t>
            </a:r>
          </a:p>
          <a:p>
            <a:pPr algn="l"/>
            <a:endParaRPr lang="en-SG" b="0" i="0" dirty="0">
              <a:solidFill>
                <a:srgbClr val="374151"/>
              </a:solidFill>
              <a:effectLst/>
              <a:latin typeface="Söhne"/>
            </a:endParaRPr>
          </a:p>
          <a:p>
            <a:pPr algn="l"/>
            <a:r>
              <a:rPr lang="en-SG" b="0" i="0" dirty="0">
                <a:solidFill>
                  <a:srgbClr val="374151"/>
                </a:solidFill>
                <a:effectLst/>
                <a:latin typeface="Söhne"/>
              </a:rPr>
              <a:t>The image transformer in BLIP-2 extracts a fixed number of output features from the image encoder, regardless of the input image's resolution. It receives learnable query embeddings as input, which can interact with text through self-attention layers.</a:t>
            </a:r>
          </a:p>
          <a:p>
            <a:pPr algn="l"/>
            <a:endParaRPr lang="en-SG" b="0" i="0" dirty="0">
              <a:solidFill>
                <a:srgbClr val="374151"/>
              </a:solidFill>
              <a:effectLst/>
              <a:latin typeface="Söhne"/>
            </a:endParaRPr>
          </a:p>
          <a:p>
            <a:pPr algn="l"/>
            <a:r>
              <a:rPr lang="en-SG" b="0" i="0" dirty="0">
                <a:solidFill>
                  <a:srgbClr val="374151"/>
                </a:solidFill>
                <a:effectLst/>
                <a:latin typeface="Söhne"/>
              </a:rPr>
              <a:t>The pre-training of Q-Former occurs in two stages.</a:t>
            </a:r>
          </a:p>
          <a:p>
            <a:pPr marL="171450" indent="-171450" algn="l">
              <a:buFont typeface="Arial" panose="020B0604020202020204" pitchFamily="34" charset="0"/>
              <a:buChar char="•"/>
            </a:pPr>
            <a:r>
              <a:rPr lang="en-SG" b="0" i="0" dirty="0">
                <a:solidFill>
                  <a:srgbClr val="374151"/>
                </a:solidFill>
                <a:effectLst/>
                <a:latin typeface="Söhne"/>
              </a:rPr>
              <a:t>In the first stage, with a frozen image encoder, it is trained using three losses: Image-text contrastive loss, Image-grounded text generation, and Image-text matching loss. These losses help Q-Former understand the relationship between queries and text.</a:t>
            </a:r>
          </a:p>
          <a:p>
            <a:pPr marL="171450" indent="-171450" algn="l">
              <a:buFont typeface="Arial" panose="020B0604020202020204" pitchFamily="34" charset="0"/>
              <a:buChar char="•"/>
            </a:pPr>
            <a:r>
              <a:rPr lang="en-SG" b="0" i="0" dirty="0">
                <a:solidFill>
                  <a:srgbClr val="374151"/>
                </a:solidFill>
                <a:effectLst/>
                <a:latin typeface="Söhne"/>
              </a:rPr>
              <a:t>In the second stage of pre-training, query embeddings gain visual information from the image and are used as a visual prefix for the LLM. This stage involves an image-grounded text generation task using a causal LM loss.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12</a:t>
            </a:fld>
            <a:endParaRPr lang="en-US"/>
          </a:p>
        </p:txBody>
      </p:sp>
    </p:spTree>
    <p:extLst>
      <p:ext uri="{BB962C8B-B14F-4D97-AF65-F5344CB8AC3E}">
        <p14:creationId xmlns:p14="http://schemas.microsoft.com/office/powerpoint/2010/main" val="2997158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13</a:t>
            </a:fld>
            <a:endParaRPr lang="en-US"/>
          </a:p>
        </p:txBody>
      </p:sp>
    </p:spTree>
    <p:extLst>
      <p:ext uri="{BB962C8B-B14F-4D97-AF65-F5344CB8AC3E}">
        <p14:creationId xmlns:p14="http://schemas.microsoft.com/office/powerpoint/2010/main" val="3033280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14</a:t>
            </a:fld>
            <a:endParaRPr lang="en-US"/>
          </a:p>
        </p:txBody>
      </p:sp>
    </p:spTree>
    <p:extLst>
      <p:ext uri="{BB962C8B-B14F-4D97-AF65-F5344CB8AC3E}">
        <p14:creationId xmlns:p14="http://schemas.microsoft.com/office/powerpoint/2010/main" val="1467552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SG" sz="1200" b="0" i="0" u="none" strike="noStrike" dirty="0">
                <a:solidFill>
                  <a:srgbClr val="000000"/>
                </a:solidFill>
                <a:effectLst/>
                <a:latin typeface="Times New Roman" panose="02020603050405020304" pitchFamily="18" charset="0"/>
                <a:cs typeface="Times New Roman" panose="02020603050405020304" pitchFamily="18" charset="0"/>
              </a:rPr>
              <a:t>Central to the project's goals is to leverage Stable Diffusion v1.5, a diffusion-based image generation model through textual prompt inputs, which will be adeptly fine-tuned through the utilization of existing technologies such as </a:t>
            </a:r>
            <a:r>
              <a:rPr lang="en-SG" sz="1200" b="0" i="0" u="none" strike="noStrike" dirty="0" err="1">
                <a:solidFill>
                  <a:srgbClr val="000000"/>
                </a:solidFill>
                <a:effectLst/>
                <a:latin typeface="Times New Roman" panose="02020603050405020304" pitchFamily="18" charset="0"/>
                <a:cs typeface="Times New Roman" panose="02020603050405020304" pitchFamily="18" charset="0"/>
              </a:rPr>
              <a:t>DreamBooth</a:t>
            </a:r>
            <a:r>
              <a:rPr lang="en-SG" sz="1200" b="0" i="0" u="none" strike="noStrike" dirty="0">
                <a:solidFill>
                  <a:srgbClr val="000000"/>
                </a:solidFill>
                <a:effectLst/>
                <a:latin typeface="Times New Roman" panose="02020603050405020304" pitchFamily="18" charset="0"/>
                <a:cs typeface="Times New Roman" panose="02020603050405020304" pitchFamily="18" charset="0"/>
              </a:rPr>
              <a:t> and </a:t>
            </a:r>
            <a:r>
              <a:rPr lang="en-SG" sz="1200" b="0" i="0" u="none" strike="noStrike" dirty="0" err="1">
                <a:solidFill>
                  <a:srgbClr val="000000"/>
                </a:solidFill>
                <a:effectLst/>
                <a:latin typeface="Times New Roman" panose="02020603050405020304" pitchFamily="18" charset="0"/>
                <a:cs typeface="Times New Roman" panose="02020603050405020304" pitchFamily="18" charset="0"/>
              </a:rPr>
              <a:t>LoRA</a:t>
            </a:r>
            <a:r>
              <a:rPr lang="en-SG" sz="1200" b="0" i="0" u="none" strike="noStrike" dirty="0">
                <a:solidFill>
                  <a:srgbClr val="000000"/>
                </a:solidFill>
                <a:effectLst/>
                <a:latin typeface="Times New Roman" panose="02020603050405020304" pitchFamily="18" charset="0"/>
                <a:cs typeface="Times New Roman" panose="02020603050405020304" pitchFamily="18" charset="0"/>
              </a:rPr>
              <a:t> (Low Rank Adaptation). Furniture and room layout images from a selected brand, i.e. IKEA, will be used for fine-tuning of the model.</a:t>
            </a:r>
            <a:endParaRPr lang="en-SG" sz="1200" b="0" dirty="0">
              <a:effectLst/>
              <a:latin typeface="Times New Roman" panose="02020603050405020304" pitchFamily="18" charset="0"/>
              <a:cs typeface="Times New Roman" panose="02020603050405020304" pitchFamily="18" charset="0"/>
            </a:endParaRPr>
          </a:p>
          <a:p>
            <a:pPr algn="just" rtl="0">
              <a:spcBef>
                <a:spcPts val="0"/>
              </a:spcBef>
              <a:spcAft>
                <a:spcPts val="0"/>
              </a:spcAft>
            </a:pPr>
            <a:r>
              <a:rPr lang="en-SG" sz="12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SG" sz="1200" b="0" dirty="0">
              <a:effectLst/>
              <a:latin typeface="Times New Roman" panose="02020603050405020304" pitchFamily="18" charset="0"/>
              <a:cs typeface="Times New Roman" panose="02020603050405020304" pitchFamily="18" charset="0"/>
            </a:endParaRPr>
          </a:p>
          <a:p>
            <a:pPr algn="just" rtl="0">
              <a:spcBef>
                <a:spcPts val="0"/>
              </a:spcBef>
              <a:spcAft>
                <a:spcPts val="0"/>
              </a:spcAft>
            </a:pPr>
            <a:r>
              <a:rPr lang="en-SG" sz="1200" b="0" i="0" u="none" strike="noStrike" dirty="0">
                <a:solidFill>
                  <a:srgbClr val="000000"/>
                </a:solidFill>
                <a:effectLst/>
                <a:latin typeface="Times New Roman" panose="02020603050405020304" pitchFamily="18" charset="0"/>
                <a:cs typeface="Times New Roman" panose="02020603050405020304" pitchFamily="18" charset="0"/>
              </a:rPr>
              <a:t>To allow users to easily select elements in the room to further apply Stable Diffusion inpainting, we will use </a:t>
            </a:r>
            <a:r>
              <a:rPr lang="en-SG" sz="1200" b="0" i="0" u="none" strike="noStrike" dirty="0" err="1">
                <a:solidFill>
                  <a:srgbClr val="000000"/>
                </a:solidFill>
                <a:effectLst/>
                <a:latin typeface="Times New Roman" panose="02020603050405020304" pitchFamily="18" charset="0"/>
                <a:cs typeface="Times New Roman" panose="02020603050405020304" pitchFamily="18" charset="0"/>
              </a:rPr>
              <a:t>SegFormer</a:t>
            </a:r>
            <a:r>
              <a:rPr lang="en-SG" sz="1200" b="0" i="0" u="none" strike="noStrike" dirty="0">
                <a:solidFill>
                  <a:srgbClr val="000000"/>
                </a:solidFill>
                <a:effectLst/>
                <a:latin typeface="Times New Roman" panose="02020603050405020304" pitchFamily="18" charset="0"/>
                <a:cs typeface="Times New Roman" panose="02020603050405020304" pitchFamily="18" charset="0"/>
              </a:rPr>
              <a:t>, a transformer-based image segmentation model. The model will be fine-tuned with our own </a:t>
            </a:r>
            <a:r>
              <a:rPr lang="en-SG" sz="1200" b="0" i="0" u="none" strike="noStrike" dirty="0" err="1">
                <a:solidFill>
                  <a:srgbClr val="000000"/>
                </a:solidFill>
                <a:effectLst/>
                <a:latin typeface="Times New Roman" panose="02020603050405020304" pitchFamily="18" charset="0"/>
                <a:cs typeface="Times New Roman" panose="02020603050405020304" pitchFamily="18" charset="0"/>
              </a:rPr>
              <a:t>labeled</a:t>
            </a:r>
            <a:r>
              <a:rPr lang="en-SG" sz="1200" b="0" i="0" u="none" strike="noStrike" dirty="0">
                <a:solidFill>
                  <a:srgbClr val="000000"/>
                </a:solidFill>
                <a:effectLst/>
                <a:latin typeface="Times New Roman" panose="02020603050405020304" pitchFamily="18" charset="0"/>
                <a:cs typeface="Times New Roman" panose="02020603050405020304" pitchFamily="18" charset="0"/>
              </a:rPr>
              <a:t> dataset, similar to the Stable Diffusion model above.</a:t>
            </a:r>
            <a:endParaRPr lang="en-SG" sz="1200" b="0" dirty="0">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15</a:t>
            </a:fld>
            <a:endParaRPr lang="en-US"/>
          </a:p>
        </p:txBody>
      </p:sp>
    </p:spTree>
    <p:extLst>
      <p:ext uri="{BB962C8B-B14F-4D97-AF65-F5344CB8AC3E}">
        <p14:creationId xmlns:p14="http://schemas.microsoft.com/office/powerpoint/2010/main" val="1024171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48dc63e07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48dc63e07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5155e61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5155e61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85155e61f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85155e61f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85155e61f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85155e61f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SG" sz="1200" b="0" i="0" u="none" strike="noStrike" dirty="0">
                <a:solidFill>
                  <a:srgbClr val="000000"/>
                </a:solidFill>
                <a:effectLst/>
                <a:latin typeface="Times New Roman" panose="02020603050405020304" pitchFamily="18" charset="0"/>
                <a:cs typeface="Times New Roman" panose="02020603050405020304" pitchFamily="18" charset="0"/>
              </a:rPr>
              <a:t>The tool provides potential value for interior designers, real estate agents or developers aiming to enhance visual representations for clients by presenting preliminary concepts/prototypes of any particular room design, whether to better market a property, or to present design ideas for clients wishing to refurbish their homes. Additionally, it could cater to initial requirements of various professionals like interior designers, bathroom designers and fitters, event organizers, kitchen designers, property photographers, and other related domains. The tool provides a foundational layout along with potential designs, finishes, and furnishings to enhance visual appeal.</a:t>
            </a:r>
            <a:endParaRPr lang="en-SG" sz="1200" b="0" dirty="0">
              <a:effectLst/>
              <a:latin typeface="Times New Roman" panose="02020603050405020304" pitchFamily="18" charset="0"/>
              <a:cs typeface="Times New Roman" panose="02020603050405020304" pitchFamily="18" charset="0"/>
            </a:endParaRPr>
          </a:p>
          <a:p>
            <a:pPr algn="just" rtl="0">
              <a:spcBef>
                <a:spcPts val="0"/>
              </a:spcBef>
              <a:spcAft>
                <a:spcPts val="0"/>
              </a:spcAft>
            </a:pPr>
            <a:br>
              <a:rPr lang="en-SG" sz="1200" b="0" dirty="0">
                <a:effectLst/>
                <a:latin typeface="Times New Roman" panose="02020603050405020304" pitchFamily="18" charset="0"/>
                <a:cs typeface="Times New Roman" panose="02020603050405020304" pitchFamily="18" charset="0"/>
              </a:rPr>
            </a:br>
            <a:r>
              <a:rPr lang="en-SG" sz="1200" b="0" i="0" u="none" strike="noStrike" dirty="0">
                <a:solidFill>
                  <a:srgbClr val="000000"/>
                </a:solidFill>
                <a:effectLst/>
                <a:latin typeface="Times New Roman" panose="02020603050405020304" pitchFamily="18" charset="0"/>
                <a:cs typeface="Times New Roman" panose="02020603050405020304" pitchFamily="18" charset="0"/>
              </a:rPr>
              <a:t>For the project purpose, the tool will be used for bedrooms, living room, kitchen and bathroom, with potential development for other types of rooms.</a:t>
            </a:r>
            <a:endParaRPr lang="en-SG" sz="1200" b="0" dirty="0">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2</a:t>
            </a:fld>
            <a:endParaRPr lang="en-US"/>
          </a:p>
        </p:txBody>
      </p:sp>
    </p:spTree>
    <p:extLst>
      <p:ext uri="{BB962C8B-B14F-4D97-AF65-F5344CB8AC3E}">
        <p14:creationId xmlns:p14="http://schemas.microsoft.com/office/powerpoint/2010/main" val="255755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85155e61f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85155e61f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85155e61f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155e61f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8dc63e07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8dc63e07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8dc63e07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48dc63e07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5156d65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5156d65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25</a:t>
            </a:fld>
            <a:endParaRPr lang="en-US"/>
          </a:p>
        </p:txBody>
      </p:sp>
    </p:spTree>
    <p:extLst>
      <p:ext uri="{BB962C8B-B14F-4D97-AF65-F5344CB8AC3E}">
        <p14:creationId xmlns:p14="http://schemas.microsoft.com/office/powerpoint/2010/main" val="3569448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26</a:t>
            </a:fld>
            <a:endParaRPr lang="en-US"/>
          </a:p>
        </p:txBody>
      </p:sp>
    </p:spTree>
    <p:extLst>
      <p:ext uri="{BB962C8B-B14F-4D97-AF65-F5344CB8AC3E}">
        <p14:creationId xmlns:p14="http://schemas.microsoft.com/office/powerpoint/2010/main" val="4021858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27</a:t>
            </a:fld>
            <a:endParaRPr lang="en-US"/>
          </a:p>
        </p:txBody>
      </p:sp>
    </p:spTree>
    <p:extLst>
      <p:ext uri="{BB962C8B-B14F-4D97-AF65-F5344CB8AC3E}">
        <p14:creationId xmlns:p14="http://schemas.microsoft.com/office/powerpoint/2010/main" val="656940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28</a:t>
            </a:fld>
            <a:endParaRPr lang="en-US"/>
          </a:p>
        </p:txBody>
      </p:sp>
    </p:spTree>
    <p:extLst>
      <p:ext uri="{BB962C8B-B14F-4D97-AF65-F5344CB8AC3E}">
        <p14:creationId xmlns:p14="http://schemas.microsoft.com/office/powerpoint/2010/main" val="3173492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SG" sz="1200" b="0" i="0" u="none" strike="noStrike" dirty="0">
                <a:solidFill>
                  <a:srgbClr val="000000"/>
                </a:solidFill>
                <a:effectLst/>
                <a:latin typeface="Times New Roman" panose="02020603050405020304" pitchFamily="18" charset="0"/>
                <a:cs typeface="Times New Roman" panose="02020603050405020304" pitchFamily="18" charset="0"/>
              </a:rPr>
              <a:t>The primary objective of this project is to provide interior design visualizations using a quick and easy method. Conventional methods of generating interior design concept drawings require a professional designer to gather reference images, produce 2D designs and 3D </a:t>
            </a:r>
            <a:r>
              <a:rPr lang="en-SG" sz="1200" b="0" i="0" u="none" strike="noStrike" dirty="0" err="1">
                <a:solidFill>
                  <a:srgbClr val="000000"/>
                </a:solidFill>
                <a:effectLst/>
                <a:latin typeface="Times New Roman" panose="02020603050405020304" pitchFamily="18" charset="0"/>
                <a:cs typeface="Times New Roman" panose="02020603050405020304" pitchFamily="18" charset="0"/>
              </a:rPr>
              <a:t>modeling</a:t>
            </a:r>
            <a:r>
              <a:rPr lang="en-SG" sz="1200" b="0" i="0" u="none" strike="noStrike" dirty="0">
                <a:solidFill>
                  <a:srgbClr val="000000"/>
                </a:solidFill>
                <a:effectLst/>
                <a:latin typeface="Times New Roman" panose="02020603050405020304" pitchFamily="18" charset="0"/>
                <a:cs typeface="Times New Roman" panose="02020603050405020304" pitchFamily="18" charset="0"/>
              </a:rPr>
              <a:t> and rendering. This process will undergo further refinement and feedback from clients, which is time consuming. </a:t>
            </a:r>
            <a:endParaRPr lang="en-SG" sz="1200" b="0" dirty="0">
              <a:effectLst/>
              <a:latin typeface="Times New Roman" panose="02020603050405020304" pitchFamily="18" charset="0"/>
              <a:cs typeface="Times New Roman" panose="02020603050405020304" pitchFamily="18" charset="0"/>
            </a:endParaRPr>
          </a:p>
          <a:p>
            <a:pPr algn="just" rtl="0">
              <a:spcBef>
                <a:spcPts val="0"/>
              </a:spcBef>
              <a:spcAft>
                <a:spcPts val="0"/>
              </a:spcAft>
            </a:pPr>
            <a:br>
              <a:rPr lang="en-SG" sz="1200" b="0" dirty="0">
                <a:effectLst/>
                <a:latin typeface="Times New Roman" panose="02020603050405020304" pitchFamily="18" charset="0"/>
                <a:cs typeface="Times New Roman" panose="02020603050405020304" pitchFamily="18" charset="0"/>
              </a:rPr>
            </a:br>
            <a:r>
              <a:rPr lang="en-SG" sz="1200" b="0" i="0" u="none" strike="noStrike" dirty="0">
                <a:solidFill>
                  <a:srgbClr val="000000"/>
                </a:solidFill>
                <a:effectLst/>
                <a:latin typeface="Times New Roman" panose="02020603050405020304" pitchFamily="18" charset="0"/>
                <a:cs typeface="Times New Roman" panose="02020603050405020304" pitchFamily="18" charset="0"/>
              </a:rPr>
              <a:t>The proposed tool allows the general user to generate interior design concept art without in depth knowledge in the interior design domain, while being able to work out different design ideas through the use of textual prompts. </a:t>
            </a:r>
            <a:endParaRPr lang="en-SG" sz="1200" b="0" dirty="0">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3</a:t>
            </a:fld>
            <a:endParaRPr lang="en-US"/>
          </a:p>
        </p:txBody>
      </p:sp>
    </p:spTree>
    <p:extLst>
      <p:ext uri="{BB962C8B-B14F-4D97-AF65-F5344CB8AC3E}">
        <p14:creationId xmlns:p14="http://schemas.microsoft.com/office/powerpoint/2010/main" val="4115855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SG" sz="1200" b="0" i="0" u="none" strike="noStrike" dirty="0">
                <a:solidFill>
                  <a:srgbClr val="000000"/>
                </a:solidFill>
                <a:effectLst/>
                <a:latin typeface="Times New Roman" panose="02020603050405020304" pitchFamily="18" charset="0"/>
                <a:cs typeface="Times New Roman" panose="02020603050405020304" pitchFamily="18" charset="0"/>
              </a:rPr>
              <a:t>The primary objective of this project is to provide interior design visualizations using a quick and easy method. Conventional methods of generating interior design concept drawings require a professional designer to gather reference images, produce 2D designs and 3D </a:t>
            </a:r>
            <a:r>
              <a:rPr lang="en-SG" sz="1200" b="0" i="0" u="none" strike="noStrike" dirty="0" err="1">
                <a:solidFill>
                  <a:srgbClr val="000000"/>
                </a:solidFill>
                <a:effectLst/>
                <a:latin typeface="Times New Roman" panose="02020603050405020304" pitchFamily="18" charset="0"/>
                <a:cs typeface="Times New Roman" panose="02020603050405020304" pitchFamily="18" charset="0"/>
              </a:rPr>
              <a:t>modeling</a:t>
            </a:r>
            <a:r>
              <a:rPr lang="en-SG" sz="1200" b="0" i="0" u="none" strike="noStrike" dirty="0">
                <a:solidFill>
                  <a:srgbClr val="000000"/>
                </a:solidFill>
                <a:effectLst/>
                <a:latin typeface="Times New Roman" panose="02020603050405020304" pitchFamily="18" charset="0"/>
                <a:cs typeface="Times New Roman" panose="02020603050405020304" pitchFamily="18" charset="0"/>
              </a:rPr>
              <a:t> and rendering. This process will undergo further refinement and feedback from clients, which is time consuming. </a:t>
            </a:r>
            <a:endParaRPr lang="en-SG" sz="1200" b="0" dirty="0">
              <a:effectLst/>
              <a:latin typeface="Times New Roman" panose="02020603050405020304" pitchFamily="18" charset="0"/>
              <a:cs typeface="Times New Roman" panose="02020603050405020304" pitchFamily="18" charset="0"/>
            </a:endParaRPr>
          </a:p>
          <a:p>
            <a:pPr algn="just" rtl="0">
              <a:spcBef>
                <a:spcPts val="0"/>
              </a:spcBef>
              <a:spcAft>
                <a:spcPts val="0"/>
              </a:spcAft>
            </a:pPr>
            <a:br>
              <a:rPr lang="en-SG" sz="1200" b="0" dirty="0">
                <a:effectLst/>
                <a:latin typeface="Times New Roman" panose="02020603050405020304" pitchFamily="18" charset="0"/>
                <a:cs typeface="Times New Roman" panose="02020603050405020304" pitchFamily="18" charset="0"/>
              </a:rPr>
            </a:br>
            <a:r>
              <a:rPr lang="en-SG" sz="1200" b="0" i="0" u="none" strike="noStrike" dirty="0">
                <a:solidFill>
                  <a:srgbClr val="000000"/>
                </a:solidFill>
                <a:effectLst/>
                <a:latin typeface="Times New Roman" panose="02020603050405020304" pitchFamily="18" charset="0"/>
                <a:cs typeface="Times New Roman" panose="02020603050405020304" pitchFamily="18" charset="0"/>
              </a:rPr>
              <a:t>The proposed tool allows the general user to generate interior design concept art without in depth knowledge in the interior design domain, while being able to work out different design ideas through the use of textual prompts. </a:t>
            </a:r>
            <a:endParaRPr lang="en-SG" sz="1200" b="0" dirty="0">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4</a:t>
            </a:fld>
            <a:endParaRPr lang="en-US"/>
          </a:p>
        </p:txBody>
      </p:sp>
    </p:spTree>
    <p:extLst>
      <p:ext uri="{BB962C8B-B14F-4D97-AF65-F5344CB8AC3E}">
        <p14:creationId xmlns:p14="http://schemas.microsoft.com/office/powerpoint/2010/main" val="682146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SG" sz="1200" b="0" i="0" u="none" strike="noStrike" dirty="0">
                <a:solidFill>
                  <a:srgbClr val="000000"/>
                </a:solidFill>
                <a:effectLst/>
                <a:latin typeface="Times New Roman" panose="02020603050405020304" pitchFamily="18" charset="0"/>
                <a:cs typeface="Times New Roman" panose="02020603050405020304" pitchFamily="18" charset="0"/>
              </a:rPr>
              <a:t>The tool provides potential value for interior designers, real estate agents or developers</a:t>
            </a:r>
            <a:endParaRPr lang="en-SG" b="0" i="0" dirty="0">
              <a:solidFill>
                <a:srgbClr val="374151"/>
              </a:solidFill>
              <a:effectLst/>
              <a:latin typeface="Söhne"/>
            </a:endParaRPr>
          </a:p>
          <a:p>
            <a:r>
              <a:rPr lang="en-SG" b="0" i="0" dirty="0">
                <a:solidFill>
                  <a:srgbClr val="374151"/>
                </a:solidFill>
                <a:effectLst/>
                <a:latin typeface="Söhne"/>
              </a:rPr>
              <a:t>It allows them to improve visual representations for clients by showcasing initial room design concepts or prototypes. </a:t>
            </a:r>
          </a:p>
          <a:p>
            <a:r>
              <a:rPr lang="en-SG" b="0" i="0" dirty="0">
                <a:solidFill>
                  <a:srgbClr val="374151"/>
                </a:solidFill>
                <a:effectLst/>
                <a:latin typeface="Söhne"/>
              </a:rPr>
              <a:t>The tool offers foundational layouts and a range of potential designs, finishes, and furnishings to enhance visual appeal. </a:t>
            </a:r>
          </a:p>
          <a:p>
            <a:r>
              <a:rPr lang="en-SG" b="0" i="0" dirty="0">
                <a:solidFill>
                  <a:srgbClr val="374151"/>
                </a:solidFill>
                <a:effectLst/>
                <a:latin typeface="Söhne"/>
              </a:rPr>
              <a:t>Initially, it will focus on bedrooms, living rooms, kitchens, and bathrooms, with the possibility of expanding to cover other types of rooms in the future.</a:t>
            </a:r>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5</a:t>
            </a:fld>
            <a:endParaRPr lang="en-US"/>
          </a:p>
        </p:txBody>
      </p:sp>
    </p:spTree>
    <p:extLst>
      <p:ext uri="{BB962C8B-B14F-4D97-AF65-F5344CB8AC3E}">
        <p14:creationId xmlns:p14="http://schemas.microsoft.com/office/powerpoint/2010/main" val="39465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6</a:t>
            </a:fld>
            <a:endParaRPr lang="en-US"/>
          </a:p>
        </p:txBody>
      </p:sp>
    </p:spTree>
    <p:extLst>
      <p:ext uri="{BB962C8B-B14F-4D97-AF65-F5344CB8AC3E}">
        <p14:creationId xmlns:p14="http://schemas.microsoft.com/office/powerpoint/2010/main" val="444337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7</a:t>
            </a:fld>
            <a:endParaRPr lang="en-US"/>
          </a:p>
        </p:txBody>
      </p:sp>
    </p:spTree>
    <p:extLst>
      <p:ext uri="{BB962C8B-B14F-4D97-AF65-F5344CB8AC3E}">
        <p14:creationId xmlns:p14="http://schemas.microsoft.com/office/powerpoint/2010/main" val="3595056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8</a:t>
            </a:fld>
            <a:endParaRPr lang="en-US"/>
          </a:p>
        </p:txBody>
      </p:sp>
    </p:spTree>
    <p:extLst>
      <p:ext uri="{BB962C8B-B14F-4D97-AF65-F5344CB8AC3E}">
        <p14:creationId xmlns:p14="http://schemas.microsoft.com/office/powerpoint/2010/main" val="1038460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381692-29DC-D84C-BE0F-A5B3173BDAEC}" type="slidenum">
              <a:rPr lang="en-US" smtClean="0"/>
              <a:t>9</a:t>
            </a:fld>
            <a:endParaRPr lang="en-US"/>
          </a:p>
        </p:txBody>
      </p:sp>
    </p:spTree>
    <p:extLst>
      <p:ext uri="{BB962C8B-B14F-4D97-AF65-F5344CB8AC3E}">
        <p14:creationId xmlns:p14="http://schemas.microsoft.com/office/powerpoint/2010/main" val="1503843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BA5D-D1BB-A99D-7B47-C55CEAEABCA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39AC416-F6DB-9E44-15FE-B21CF8B561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4BE2C53-3149-26D9-FB69-5D9AA05A5DD5}"/>
              </a:ext>
            </a:extLst>
          </p:cNvPr>
          <p:cNvSpPr>
            <a:spLocks noGrp="1"/>
          </p:cNvSpPr>
          <p:nvPr>
            <p:ph type="dt" sz="half" idx="10"/>
          </p:nvPr>
        </p:nvSpPr>
        <p:spPr/>
        <p:txBody>
          <a:bodyPr/>
          <a:lstStyle/>
          <a:p>
            <a:fld id="{AB67B80A-B420-514A-B2F1-DB97E1975464}" type="datetimeFigureOut">
              <a:rPr lang="en-US" smtClean="0"/>
              <a:t>9/29/23</a:t>
            </a:fld>
            <a:endParaRPr lang="en-US"/>
          </a:p>
        </p:txBody>
      </p:sp>
      <p:sp>
        <p:nvSpPr>
          <p:cNvPr id="5" name="Footer Placeholder 4">
            <a:extLst>
              <a:ext uri="{FF2B5EF4-FFF2-40B4-BE49-F238E27FC236}">
                <a16:creationId xmlns:a16="http://schemas.microsoft.com/office/drawing/2014/main" id="{DFBC3779-C7A0-193D-9B6A-1598988AA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A874E-0E92-F144-EBD5-1BDCFF6C6294}"/>
              </a:ext>
            </a:extLst>
          </p:cNvPr>
          <p:cNvSpPr>
            <a:spLocks noGrp="1"/>
          </p:cNvSpPr>
          <p:nvPr>
            <p:ph type="sldNum" sz="quarter" idx="12"/>
          </p:nvPr>
        </p:nvSpPr>
        <p:spPr/>
        <p:txBody>
          <a:bodyPr/>
          <a:lstStyle/>
          <a:p>
            <a:fld id="{452C2F93-DFCD-7E48-A51E-50D3BDFF0689}" type="slidenum">
              <a:rPr lang="en-US" smtClean="0"/>
              <a:t>‹#›</a:t>
            </a:fld>
            <a:endParaRPr lang="en-US"/>
          </a:p>
        </p:txBody>
      </p:sp>
    </p:spTree>
    <p:extLst>
      <p:ext uri="{BB962C8B-B14F-4D97-AF65-F5344CB8AC3E}">
        <p14:creationId xmlns:p14="http://schemas.microsoft.com/office/powerpoint/2010/main" val="419341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980DE-ED4F-808A-577A-C2622765C1C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120F22-41D3-80C0-7FE8-FB36A360FF9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EEFBD5-CF80-FB41-FA1B-11F835FF9414}"/>
              </a:ext>
            </a:extLst>
          </p:cNvPr>
          <p:cNvSpPr>
            <a:spLocks noGrp="1"/>
          </p:cNvSpPr>
          <p:nvPr>
            <p:ph type="dt" sz="half" idx="10"/>
          </p:nvPr>
        </p:nvSpPr>
        <p:spPr/>
        <p:txBody>
          <a:bodyPr/>
          <a:lstStyle/>
          <a:p>
            <a:fld id="{AB67B80A-B420-514A-B2F1-DB97E1975464}" type="datetimeFigureOut">
              <a:rPr lang="en-US" smtClean="0"/>
              <a:t>9/29/23</a:t>
            </a:fld>
            <a:endParaRPr lang="en-US"/>
          </a:p>
        </p:txBody>
      </p:sp>
      <p:sp>
        <p:nvSpPr>
          <p:cNvPr id="5" name="Footer Placeholder 4">
            <a:extLst>
              <a:ext uri="{FF2B5EF4-FFF2-40B4-BE49-F238E27FC236}">
                <a16:creationId xmlns:a16="http://schemas.microsoft.com/office/drawing/2014/main" id="{B7862E2D-0837-CC4A-1C81-4BB3D4C6F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65791-E03B-5266-AA6C-F5DC8B5FF13F}"/>
              </a:ext>
            </a:extLst>
          </p:cNvPr>
          <p:cNvSpPr>
            <a:spLocks noGrp="1"/>
          </p:cNvSpPr>
          <p:nvPr>
            <p:ph type="sldNum" sz="quarter" idx="12"/>
          </p:nvPr>
        </p:nvSpPr>
        <p:spPr/>
        <p:txBody>
          <a:bodyPr/>
          <a:lstStyle/>
          <a:p>
            <a:fld id="{452C2F93-DFCD-7E48-A51E-50D3BDFF0689}" type="slidenum">
              <a:rPr lang="en-US" smtClean="0"/>
              <a:t>‹#›</a:t>
            </a:fld>
            <a:endParaRPr lang="en-US"/>
          </a:p>
        </p:txBody>
      </p:sp>
    </p:spTree>
    <p:extLst>
      <p:ext uri="{BB962C8B-B14F-4D97-AF65-F5344CB8AC3E}">
        <p14:creationId xmlns:p14="http://schemas.microsoft.com/office/powerpoint/2010/main" val="2066738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FBA645-FFF1-40AB-C514-F7A43A4F89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5F9610E-5FC5-4C49-6850-B3E1DCAF5F9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E6B8BC0-166A-DD70-BD84-B9C660FF3995}"/>
              </a:ext>
            </a:extLst>
          </p:cNvPr>
          <p:cNvSpPr>
            <a:spLocks noGrp="1"/>
          </p:cNvSpPr>
          <p:nvPr>
            <p:ph type="dt" sz="half" idx="10"/>
          </p:nvPr>
        </p:nvSpPr>
        <p:spPr/>
        <p:txBody>
          <a:bodyPr/>
          <a:lstStyle/>
          <a:p>
            <a:fld id="{AB67B80A-B420-514A-B2F1-DB97E1975464}" type="datetimeFigureOut">
              <a:rPr lang="en-US" smtClean="0"/>
              <a:t>9/29/23</a:t>
            </a:fld>
            <a:endParaRPr lang="en-US"/>
          </a:p>
        </p:txBody>
      </p:sp>
      <p:sp>
        <p:nvSpPr>
          <p:cNvPr id="5" name="Footer Placeholder 4">
            <a:extLst>
              <a:ext uri="{FF2B5EF4-FFF2-40B4-BE49-F238E27FC236}">
                <a16:creationId xmlns:a16="http://schemas.microsoft.com/office/drawing/2014/main" id="{D7494311-0804-5B33-B36B-B9A848F93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383724-A896-C7C9-E6F8-AD16F52D6991}"/>
              </a:ext>
            </a:extLst>
          </p:cNvPr>
          <p:cNvSpPr>
            <a:spLocks noGrp="1"/>
          </p:cNvSpPr>
          <p:nvPr>
            <p:ph type="sldNum" sz="quarter" idx="12"/>
          </p:nvPr>
        </p:nvSpPr>
        <p:spPr/>
        <p:txBody>
          <a:bodyPr/>
          <a:lstStyle/>
          <a:p>
            <a:fld id="{452C2F93-DFCD-7E48-A51E-50D3BDFF0689}" type="slidenum">
              <a:rPr lang="en-US" smtClean="0"/>
              <a:t>‹#›</a:t>
            </a:fld>
            <a:endParaRPr lang="en-US"/>
          </a:p>
        </p:txBody>
      </p:sp>
    </p:spTree>
    <p:extLst>
      <p:ext uri="{BB962C8B-B14F-4D97-AF65-F5344CB8AC3E}">
        <p14:creationId xmlns:p14="http://schemas.microsoft.com/office/powerpoint/2010/main" val="182897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1041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A977-E695-6469-F391-D880BD0228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0883E80-68BA-B0BA-C427-58408046465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1831CB-485B-798A-CFBF-560AD97798CB}"/>
              </a:ext>
            </a:extLst>
          </p:cNvPr>
          <p:cNvSpPr>
            <a:spLocks noGrp="1"/>
          </p:cNvSpPr>
          <p:nvPr>
            <p:ph type="dt" sz="half" idx="10"/>
          </p:nvPr>
        </p:nvSpPr>
        <p:spPr/>
        <p:txBody>
          <a:bodyPr/>
          <a:lstStyle/>
          <a:p>
            <a:fld id="{AB67B80A-B420-514A-B2F1-DB97E1975464}" type="datetimeFigureOut">
              <a:rPr lang="en-US" smtClean="0"/>
              <a:t>9/29/23</a:t>
            </a:fld>
            <a:endParaRPr lang="en-US"/>
          </a:p>
        </p:txBody>
      </p:sp>
      <p:sp>
        <p:nvSpPr>
          <p:cNvPr id="5" name="Footer Placeholder 4">
            <a:extLst>
              <a:ext uri="{FF2B5EF4-FFF2-40B4-BE49-F238E27FC236}">
                <a16:creationId xmlns:a16="http://schemas.microsoft.com/office/drawing/2014/main" id="{77CC9C69-C660-C50E-EB14-32B948760E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BA5834-3DC5-5B74-4859-A19BD563B9E5}"/>
              </a:ext>
            </a:extLst>
          </p:cNvPr>
          <p:cNvSpPr>
            <a:spLocks noGrp="1"/>
          </p:cNvSpPr>
          <p:nvPr>
            <p:ph type="sldNum" sz="quarter" idx="12"/>
          </p:nvPr>
        </p:nvSpPr>
        <p:spPr/>
        <p:txBody>
          <a:bodyPr/>
          <a:lstStyle/>
          <a:p>
            <a:fld id="{452C2F93-DFCD-7E48-A51E-50D3BDFF0689}" type="slidenum">
              <a:rPr lang="en-US" smtClean="0"/>
              <a:t>‹#›</a:t>
            </a:fld>
            <a:endParaRPr lang="en-US"/>
          </a:p>
        </p:txBody>
      </p:sp>
    </p:spTree>
    <p:extLst>
      <p:ext uri="{BB962C8B-B14F-4D97-AF65-F5344CB8AC3E}">
        <p14:creationId xmlns:p14="http://schemas.microsoft.com/office/powerpoint/2010/main" val="747550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E09F-8B07-6D98-3C89-C0BC3B99CE3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D3B3835-7F15-8B7B-0AE4-9FE30D5EAC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89FCC3D-8742-C94A-7D08-4F334ECA8D63}"/>
              </a:ext>
            </a:extLst>
          </p:cNvPr>
          <p:cNvSpPr>
            <a:spLocks noGrp="1"/>
          </p:cNvSpPr>
          <p:nvPr>
            <p:ph type="dt" sz="half" idx="10"/>
          </p:nvPr>
        </p:nvSpPr>
        <p:spPr/>
        <p:txBody>
          <a:bodyPr/>
          <a:lstStyle/>
          <a:p>
            <a:fld id="{AB67B80A-B420-514A-B2F1-DB97E1975464}" type="datetimeFigureOut">
              <a:rPr lang="en-US" smtClean="0"/>
              <a:t>9/29/23</a:t>
            </a:fld>
            <a:endParaRPr lang="en-US"/>
          </a:p>
        </p:txBody>
      </p:sp>
      <p:sp>
        <p:nvSpPr>
          <p:cNvPr id="5" name="Footer Placeholder 4">
            <a:extLst>
              <a:ext uri="{FF2B5EF4-FFF2-40B4-BE49-F238E27FC236}">
                <a16:creationId xmlns:a16="http://schemas.microsoft.com/office/drawing/2014/main" id="{B492EA0F-7328-DE1D-CB9B-332755C23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20D3E-6CE3-DD4C-6E09-17A21988E034}"/>
              </a:ext>
            </a:extLst>
          </p:cNvPr>
          <p:cNvSpPr>
            <a:spLocks noGrp="1"/>
          </p:cNvSpPr>
          <p:nvPr>
            <p:ph type="sldNum" sz="quarter" idx="12"/>
          </p:nvPr>
        </p:nvSpPr>
        <p:spPr/>
        <p:txBody>
          <a:bodyPr/>
          <a:lstStyle/>
          <a:p>
            <a:fld id="{452C2F93-DFCD-7E48-A51E-50D3BDFF0689}" type="slidenum">
              <a:rPr lang="en-US" smtClean="0"/>
              <a:t>‹#›</a:t>
            </a:fld>
            <a:endParaRPr lang="en-US"/>
          </a:p>
        </p:txBody>
      </p:sp>
    </p:spTree>
    <p:extLst>
      <p:ext uri="{BB962C8B-B14F-4D97-AF65-F5344CB8AC3E}">
        <p14:creationId xmlns:p14="http://schemas.microsoft.com/office/powerpoint/2010/main" val="95282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0419-8D91-35BD-3987-B877A75053D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7A29243-EB95-222A-BEBB-74F80A7AF83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954B6AF-C948-0E25-810A-D41661C6E6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F460907-E028-4ABD-CE9D-F248BBF743BE}"/>
              </a:ext>
            </a:extLst>
          </p:cNvPr>
          <p:cNvSpPr>
            <a:spLocks noGrp="1"/>
          </p:cNvSpPr>
          <p:nvPr>
            <p:ph type="dt" sz="half" idx="10"/>
          </p:nvPr>
        </p:nvSpPr>
        <p:spPr/>
        <p:txBody>
          <a:bodyPr/>
          <a:lstStyle/>
          <a:p>
            <a:fld id="{AB67B80A-B420-514A-B2F1-DB97E1975464}" type="datetimeFigureOut">
              <a:rPr lang="en-US" smtClean="0"/>
              <a:t>9/29/23</a:t>
            </a:fld>
            <a:endParaRPr lang="en-US"/>
          </a:p>
        </p:txBody>
      </p:sp>
      <p:sp>
        <p:nvSpPr>
          <p:cNvPr id="6" name="Footer Placeholder 5">
            <a:extLst>
              <a:ext uri="{FF2B5EF4-FFF2-40B4-BE49-F238E27FC236}">
                <a16:creationId xmlns:a16="http://schemas.microsoft.com/office/drawing/2014/main" id="{8A8E527C-A4D5-18AD-C740-9E866539B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F76D3-7E70-5A26-506B-0FD02FEB8F61}"/>
              </a:ext>
            </a:extLst>
          </p:cNvPr>
          <p:cNvSpPr>
            <a:spLocks noGrp="1"/>
          </p:cNvSpPr>
          <p:nvPr>
            <p:ph type="sldNum" sz="quarter" idx="12"/>
          </p:nvPr>
        </p:nvSpPr>
        <p:spPr/>
        <p:txBody>
          <a:bodyPr/>
          <a:lstStyle/>
          <a:p>
            <a:fld id="{452C2F93-DFCD-7E48-A51E-50D3BDFF0689}" type="slidenum">
              <a:rPr lang="en-US" smtClean="0"/>
              <a:t>‹#›</a:t>
            </a:fld>
            <a:endParaRPr lang="en-US"/>
          </a:p>
        </p:txBody>
      </p:sp>
    </p:spTree>
    <p:extLst>
      <p:ext uri="{BB962C8B-B14F-4D97-AF65-F5344CB8AC3E}">
        <p14:creationId xmlns:p14="http://schemas.microsoft.com/office/powerpoint/2010/main" val="3861204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4287-8C25-4ED7-57F7-574DC14C0C5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3F6EEC-7700-45FB-9F72-AF386660E7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7D51581-4AAE-E7F5-0D4E-03301663A50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647F3BB-5E97-EF2A-1492-A41E16F9AC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337329A-C8C6-0CCC-0F08-5AAC4FF64AE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8C3B571-22AC-8ADA-726D-8FC668900E3B}"/>
              </a:ext>
            </a:extLst>
          </p:cNvPr>
          <p:cNvSpPr>
            <a:spLocks noGrp="1"/>
          </p:cNvSpPr>
          <p:nvPr>
            <p:ph type="dt" sz="half" idx="10"/>
          </p:nvPr>
        </p:nvSpPr>
        <p:spPr/>
        <p:txBody>
          <a:bodyPr/>
          <a:lstStyle/>
          <a:p>
            <a:fld id="{AB67B80A-B420-514A-B2F1-DB97E1975464}" type="datetimeFigureOut">
              <a:rPr lang="en-US" smtClean="0"/>
              <a:t>9/29/23</a:t>
            </a:fld>
            <a:endParaRPr lang="en-US"/>
          </a:p>
        </p:txBody>
      </p:sp>
      <p:sp>
        <p:nvSpPr>
          <p:cNvPr id="8" name="Footer Placeholder 7">
            <a:extLst>
              <a:ext uri="{FF2B5EF4-FFF2-40B4-BE49-F238E27FC236}">
                <a16:creationId xmlns:a16="http://schemas.microsoft.com/office/drawing/2014/main" id="{0B4765CF-7897-19F5-DD3C-DC81706BBE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7C1186-B975-782C-6B40-4CA4654B6BDE}"/>
              </a:ext>
            </a:extLst>
          </p:cNvPr>
          <p:cNvSpPr>
            <a:spLocks noGrp="1"/>
          </p:cNvSpPr>
          <p:nvPr>
            <p:ph type="sldNum" sz="quarter" idx="12"/>
          </p:nvPr>
        </p:nvSpPr>
        <p:spPr/>
        <p:txBody>
          <a:bodyPr/>
          <a:lstStyle/>
          <a:p>
            <a:fld id="{452C2F93-DFCD-7E48-A51E-50D3BDFF0689}" type="slidenum">
              <a:rPr lang="en-US" smtClean="0"/>
              <a:t>‹#›</a:t>
            </a:fld>
            <a:endParaRPr lang="en-US"/>
          </a:p>
        </p:txBody>
      </p:sp>
    </p:spTree>
    <p:extLst>
      <p:ext uri="{BB962C8B-B14F-4D97-AF65-F5344CB8AC3E}">
        <p14:creationId xmlns:p14="http://schemas.microsoft.com/office/powerpoint/2010/main" val="901732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65F9-48FA-55AB-D241-E3F5C07C20B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0D11CDD-944B-4D65-0154-14ED1A44F0EC}"/>
              </a:ext>
            </a:extLst>
          </p:cNvPr>
          <p:cNvSpPr>
            <a:spLocks noGrp="1"/>
          </p:cNvSpPr>
          <p:nvPr>
            <p:ph type="dt" sz="half" idx="10"/>
          </p:nvPr>
        </p:nvSpPr>
        <p:spPr/>
        <p:txBody>
          <a:bodyPr/>
          <a:lstStyle/>
          <a:p>
            <a:fld id="{AB67B80A-B420-514A-B2F1-DB97E1975464}" type="datetimeFigureOut">
              <a:rPr lang="en-US" smtClean="0"/>
              <a:t>9/29/23</a:t>
            </a:fld>
            <a:endParaRPr lang="en-US"/>
          </a:p>
        </p:txBody>
      </p:sp>
      <p:sp>
        <p:nvSpPr>
          <p:cNvPr id="4" name="Footer Placeholder 3">
            <a:extLst>
              <a:ext uri="{FF2B5EF4-FFF2-40B4-BE49-F238E27FC236}">
                <a16:creationId xmlns:a16="http://schemas.microsoft.com/office/drawing/2014/main" id="{22E9AB90-8BF6-5B95-82A1-396AB7F99F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1FBD60-C88A-CB3B-EA36-CBE04840C4BD}"/>
              </a:ext>
            </a:extLst>
          </p:cNvPr>
          <p:cNvSpPr>
            <a:spLocks noGrp="1"/>
          </p:cNvSpPr>
          <p:nvPr>
            <p:ph type="sldNum" sz="quarter" idx="12"/>
          </p:nvPr>
        </p:nvSpPr>
        <p:spPr/>
        <p:txBody>
          <a:bodyPr/>
          <a:lstStyle/>
          <a:p>
            <a:fld id="{452C2F93-DFCD-7E48-A51E-50D3BDFF0689}" type="slidenum">
              <a:rPr lang="en-US" smtClean="0"/>
              <a:t>‹#›</a:t>
            </a:fld>
            <a:endParaRPr lang="en-US"/>
          </a:p>
        </p:txBody>
      </p:sp>
    </p:spTree>
    <p:extLst>
      <p:ext uri="{BB962C8B-B14F-4D97-AF65-F5344CB8AC3E}">
        <p14:creationId xmlns:p14="http://schemas.microsoft.com/office/powerpoint/2010/main" val="158988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CF7D80-F1B2-A422-305E-C0F3A0BCDD3D}"/>
              </a:ext>
            </a:extLst>
          </p:cNvPr>
          <p:cNvSpPr>
            <a:spLocks noGrp="1"/>
          </p:cNvSpPr>
          <p:nvPr>
            <p:ph type="dt" sz="half" idx="10"/>
          </p:nvPr>
        </p:nvSpPr>
        <p:spPr/>
        <p:txBody>
          <a:bodyPr/>
          <a:lstStyle/>
          <a:p>
            <a:fld id="{AB67B80A-B420-514A-B2F1-DB97E1975464}" type="datetimeFigureOut">
              <a:rPr lang="en-US" smtClean="0"/>
              <a:t>9/29/23</a:t>
            </a:fld>
            <a:endParaRPr lang="en-US"/>
          </a:p>
        </p:txBody>
      </p:sp>
      <p:sp>
        <p:nvSpPr>
          <p:cNvPr id="3" name="Footer Placeholder 2">
            <a:extLst>
              <a:ext uri="{FF2B5EF4-FFF2-40B4-BE49-F238E27FC236}">
                <a16:creationId xmlns:a16="http://schemas.microsoft.com/office/drawing/2014/main" id="{9EBD54DB-866D-41C9-71F9-A10130F445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D1EEE1-60BA-DBCC-77DE-AF12868AE339}"/>
              </a:ext>
            </a:extLst>
          </p:cNvPr>
          <p:cNvSpPr>
            <a:spLocks noGrp="1"/>
          </p:cNvSpPr>
          <p:nvPr>
            <p:ph type="sldNum" sz="quarter" idx="12"/>
          </p:nvPr>
        </p:nvSpPr>
        <p:spPr/>
        <p:txBody>
          <a:bodyPr/>
          <a:lstStyle/>
          <a:p>
            <a:fld id="{452C2F93-DFCD-7E48-A51E-50D3BDFF0689}" type="slidenum">
              <a:rPr lang="en-US" smtClean="0"/>
              <a:t>‹#›</a:t>
            </a:fld>
            <a:endParaRPr lang="en-US"/>
          </a:p>
        </p:txBody>
      </p:sp>
    </p:spTree>
    <p:extLst>
      <p:ext uri="{BB962C8B-B14F-4D97-AF65-F5344CB8AC3E}">
        <p14:creationId xmlns:p14="http://schemas.microsoft.com/office/powerpoint/2010/main" val="3763945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D3DE-838D-2F9B-00AE-D04C044BBC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469375B-AC3A-AACA-F729-BB5E85A16B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E50535E-E535-4CA9-2C12-AE3C0440DD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743B75D-BBB4-91A6-954D-1B81D29AEC82}"/>
              </a:ext>
            </a:extLst>
          </p:cNvPr>
          <p:cNvSpPr>
            <a:spLocks noGrp="1"/>
          </p:cNvSpPr>
          <p:nvPr>
            <p:ph type="dt" sz="half" idx="10"/>
          </p:nvPr>
        </p:nvSpPr>
        <p:spPr/>
        <p:txBody>
          <a:bodyPr/>
          <a:lstStyle/>
          <a:p>
            <a:fld id="{AB67B80A-B420-514A-B2F1-DB97E1975464}" type="datetimeFigureOut">
              <a:rPr lang="en-US" smtClean="0"/>
              <a:t>9/29/23</a:t>
            </a:fld>
            <a:endParaRPr lang="en-US"/>
          </a:p>
        </p:txBody>
      </p:sp>
      <p:sp>
        <p:nvSpPr>
          <p:cNvPr id="6" name="Footer Placeholder 5">
            <a:extLst>
              <a:ext uri="{FF2B5EF4-FFF2-40B4-BE49-F238E27FC236}">
                <a16:creationId xmlns:a16="http://schemas.microsoft.com/office/drawing/2014/main" id="{875CA5A1-7C05-B523-50AC-094624C56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1677C9-373B-A42C-987B-643D11643DF6}"/>
              </a:ext>
            </a:extLst>
          </p:cNvPr>
          <p:cNvSpPr>
            <a:spLocks noGrp="1"/>
          </p:cNvSpPr>
          <p:nvPr>
            <p:ph type="sldNum" sz="quarter" idx="12"/>
          </p:nvPr>
        </p:nvSpPr>
        <p:spPr/>
        <p:txBody>
          <a:bodyPr/>
          <a:lstStyle/>
          <a:p>
            <a:fld id="{452C2F93-DFCD-7E48-A51E-50D3BDFF0689}" type="slidenum">
              <a:rPr lang="en-US" smtClean="0"/>
              <a:t>‹#›</a:t>
            </a:fld>
            <a:endParaRPr lang="en-US"/>
          </a:p>
        </p:txBody>
      </p:sp>
    </p:spTree>
    <p:extLst>
      <p:ext uri="{BB962C8B-B14F-4D97-AF65-F5344CB8AC3E}">
        <p14:creationId xmlns:p14="http://schemas.microsoft.com/office/powerpoint/2010/main" val="313586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32B0-E719-A978-C955-7AEB3A8B4F8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0CAF669-8209-3FCA-78A5-33CA210511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EABFA6-126D-6A56-71A0-44EA8848A8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ED2280-B3DD-194F-7FC4-E0E5EE8A146B}"/>
              </a:ext>
            </a:extLst>
          </p:cNvPr>
          <p:cNvSpPr>
            <a:spLocks noGrp="1"/>
          </p:cNvSpPr>
          <p:nvPr>
            <p:ph type="dt" sz="half" idx="10"/>
          </p:nvPr>
        </p:nvSpPr>
        <p:spPr/>
        <p:txBody>
          <a:bodyPr/>
          <a:lstStyle/>
          <a:p>
            <a:fld id="{AB67B80A-B420-514A-B2F1-DB97E1975464}" type="datetimeFigureOut">
              <a:rPr lang="en-US" smtClean="0"/>
              <a:t>9/29/23</a:t>
            </a:fld>
            <a:endParaRPr lang="en-US"/>
          </a:p>
        </p:txBody>
      </p:sp>
      <p:sp>
        <p:nvSpPr>
          <p:cNvPr id="6" name="Footer Placeholder 5">
            <a:extLst>
              <a:ext uri="{FF2B5EF4-FFF2-40B4-BE49-F238E27FC236}">
                <a16:creationId xmlns:a16="http://schemas.microsoft.com/office/drawing/2014/main" id="{CFFDF6FF-2D7E-B774-FAF0-A625A51D2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EB124B-432F-BDB5-1AD3-2EA28E1677F6}"/>
              </a:ext>
            </a:extLst>
          </p:cNvPr>
          <p:cNvSpPr>
            <a:spLocks noGrp="1"/>
          </p:cNvSpPr>
          <p:nvPr>
            <p:ph type="sldNum" sz="quarter" idx="12"/>
          </p:nvPr>
        </p:nvSpPr>
        <p:spPr/>
        <p:txBody>
          <a:bodyPr/>
          <a:lstStyle/>
          <a:p>
            <a:fld id="{452C2F93-DFCD-7E48-A51E-50D3BDFF0689}" type="slidenum">
              <a:rPr lang="en-US" smtClean="0"/>
              <a:t>‹#›</a:t>
            </a:fld>
            <a:endParaRPr lang="en-US"/>
          </a:p>
        </p:txBody>
      </p:sp>
    </p:spTree>
    <p:extLst>
      <p:ext uri="{BB962C8B-B14F-4D97-AF65-F5344CB8AC3E}">
        <p14:creationId xmlns:p14="http://schemas.microsoft.com/office/powerpoint/2010/main" val="413170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5A182E-6BEC-6D3B-A7D8-289FCC3CF8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E8F17B-FE75-0E4E-DBE3-C2EF08BDD1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18C8717-948A-0C5B-B11C-3962A5200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67B80A-B420-514A-B2F1-DB97E1975464}" type="datetimeFigureOut">
              <a:rPr lang="en-US" smtClean="0"/>
              <a:t>9/29/23</a:t>
            </a:fld>
            <a:endParaRPr lang="en-US"/>
          </a:p>
        </p:txBody>
      </p:sp>
      <p:sp>
        <p:nvSpPr>
          <p:cNvPr id="5" name="Footer Placeholder 4">
            <a:extLst>
              <a:ext uri="{FF2B5EF4-FFF2-40B4-BE49-F238E27FC236}">
                <a16:creationId xmlns:a16="http://schemas.microsoft.com/office/drawing/2014/main" id="{F3D9D062-1FBC-59B4-1DE2-FC24FDEB83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1E61D9-5FA7-076D-D803-4BE208915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C2F93-DFCD-7E48-A51E-50D3BDFF0689}" type="slidenum">
              <a:rPr lang="en-US" smtClean="0"/>
              <a:t>‹#›</a:t>
            </a:fld>
            <a:endParaRPr lang="en-US"/>
          </a:p>
        </p:txBody>
      </p:sp>
    </p:spTree>
    <p:extLst>
      <p:ext uri="{BB962C8B-B14F-4D97-AF65-F5344CB8AC3E}">
        <p14:creationId xmlns:p14="http://schemas.microsoft.com/office/powerpoint/2010/main" val="461098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hyperlink" Target="https://arxiv.org/abs/2011.09127" TargetMode="External"/><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1.jpeg"/><Relationship Id="rId5" Type="http://schemas.openxmlformats.org/officeDocument/2006/relationships/image" Target="../media/image4.jpeg"/><Relationship Id="rId10" Type="http://schemas.openxmlformats.org/officeDocument/2006/relationships/image" Target="../media/image10.jpeg"/><Relationship Id="rId4" Type="http://schemas.openxmlformats.org/officeDocument/2006/relationships/image" Target="../media/image2.png"/><Relationship Id="rId9" Type="http://schemas.openxmlformats.org/officeDocument/2006/relationships/hyperlink" Target="https://arxiv.org/abs/1707.06907"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hyperlink" Target="https://arxiv.org/abs/1707.06907" TargetMode="External"/><Relationship Id="rId5" Type="http://schemas.openxmlformats.org/officeDocument/2006/relationships/image" Target="../media/image3.png"/><Relationship Id="rId10" Type="http://schemas.openxmlformats.org/officeDocument/2006/relationships/hyperlink" Target="https://arxiv.org/abs/2011.09127" TargetMode="External"/><Relationship Id="rId4" Type="http://schemas.openxmlformats.org/officeDocument/2006/relationships/image" Target="../media/image2.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hyperlink" Target="https://arxiv.org/abs/1707.06907" TargetMode="External"/><Relationship Id="rId4" Type="http://schemas.openxmlformats.org/officeDocument/2006/relationships/image" Target="../media/image2.png"/><Relationship Id="rId9" Type="http://schemas.openxmlformats.org/officeDocument/2006/relationships/hyperlink" Target="https://arxiv.org/abs/2011.09127"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huggingface.co/runwayml/stable-diffusion-v1-5"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arxiv.org/abs/2306.00637#:~:text=Wuerstchen%20achieves%20notable%20speed%20improvements,without%20compromising%20the%20end%20performanc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2306.00637#:~:text=Wuerstchen%20achieves%20notable%20speed%20improvements,without%20compromising%20the%20end%20performance."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5.png"/><Relationship Id="rId7"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hyperlink" Target="https://trello.com/b/emmxaNXd/sem02-pattern-recognition-project" TargetMode="External"/><Relationship Id="rId4" Type="http://schemas.openxmlformats.org/officeDocument/2006/relationships/image" Target="../media/image2.pn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5.png"/><Relationship Id="rId7"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5.png"/><Relationship Id="rId7"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5.jpeg"/><Relationship Id="rId4" Type="http://schemas.openxmlformats.org/officeDocument/2006/relationships/image" Target="../media/image2.pn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jpeg"/><Relationship Id="rId7"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jpeg"/><Relationship Id="rId7"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blipFill>
                <a:blip r:embed="rId7"/>
                <a:stretch>
                  <a:fillRect/>
                </a:stretch>
              </a:blipFill>
            </a:endParaRPr>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13" name="TextBox 12">
            <a:extLst>
              <a:ext uri="{FF2B5EF4-FFF2-40B4-BE49-F238E27FC236}">
                <a16:creationId xmlns:a16="http://schemas.microsoft.com/office/drawing/2014/main" id="{B1E8ADE6-61B3-0C0E-205E-F16E26295431}"/>
              </a:ext>
            </a:extLst>
          </p:cNvPr>
          <p:cNvSpPr txBox="1"/>
          <p:nvPr/>
        </p:nvSpPr>
        <p:spPr>
          <a:xfrm>
            <a:off x="6604076" y="3688333"/>
            <a:ext cx="501951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Graduate Certificate in Pattern Recognition Systems</a:t>
            </a:r>
          </a:p>
        </p:txBody>
      </p:sp>
      <p:sp>
        <p:nvSpPr>
          <p:cNvPr id="14" name="TextBox 13">
            <a:extLst>
              <a:ext uri="{FF2B5EF4-FFF2-40B4-BE49-F238E27FC236}">
                <a16:creationId xmlns:a16="http://schemas.microsoft.com/office/drawing/2014/main" id="{1BD8D494-547D-3347-EAB2-5A7361E7A9F3}"/>
              </a:ext>
            </a:extLst>
          </p:cNvPr>
          <p:cNvSpPr txBox="1"/>
          <p:nvPr/>
        </p:nvSpPr>
        <p:spPr>
          <a:xfrm>
            <a:off x="7452642" y="3332838"/>
            <a:ext cx="298299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Practice Module Project Work</a:t>
            </a:r>
          </a:p>
        </p:txBody>
      </p:sp>
      <p:sp>
        <p:nvSpPr>
          <p:cNvPr id="15" name="TextBox 14">
            <a:extLst>
              <a:ext uri="{FF2B5EF4-FFF2-40B4-BE49-F238E27FC236}">
                <a16:creationId xmlns:a16="http://schemas.microsoft.com/office/drawing/2014/main" id="{308C19E2-07DA-B585-5802-38CD5FA6F3FF}"/>
              </a:ext>
            </a:extLst>
          </p:cNvPr>
          <p:cNvSpPr txBox="1"/>
          <p:nvPr/>
        </p:nvSpPr>
        <p:spPr>
          <a:xfrm>
            <a:off x="7846810" y="4103921"/>
            <a:ext cx="203773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September 29, 2023</a:t>
            </a:r>
          </a:p>
        </p:txBody>
      </p:sp>
      <p:sp>
        <p:nvSpPr>
          <p:cNvPr id="16" name="TextBox 15">
            <a:extLst>
              <a:ext uri="{FF2B5EF4-FFF2-40B4-BE49-F238E27FC236}">
                <a16:creationId xmlns:a16="http://schemas.microsoft.com/office/drawing/2014/main" id="{46FA4171-7037-A527-3106-DDF332F6EBDD}"/>
              </a:ext>
            </a:extLst>
          </p:cNvPr>
          <p:cNvSpPr txBox="1"/>
          <p:nvPr/>
        </p:nvSpPr>
        <p:spPr>
          <a:xfrm>
            <a:off x="7898203" y="1551186"/>
            <a:ext cx="1704313" cy="646331"/>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Group 5 </a:t>
            </a:r>
          </a:p>
          <a:p>
            <a:pPr algn="ctr"/>
            <a:r>
              <a:rPr lang="en-US" dirty="0">
                <a:latin typeface="Times New Roman" panose="02020603050405020304" pitchFamily="18" charset="0"/>
                <a:cs typeface="Times New Roman" panose="02020603050405020304" pitchFamily="18" charset="0"/>
              </a:rPr>
              <a:t>Project Proposal</a:t>
            </a:r>
          </a:p>
        </p:txBody>
      </p:sp>
      <p:sp>
        <p:nvSpPr>
          <p:cNvPr id="18" name="Rectangle 17">
            <a:extLst>
              <a:ext uri="{FF2B5EF4-FFF2-40B4-BE49-F238E27FC236}">
                <a16:creationId xmlns:a16="http://schemas.microsoft.com/office/drawing/2014/main" id="{610E342B-0A16-161F-B239-438DC60C3A36}"/>
              </a:ext>
            </a:extLst>
          </p:cNvPr>
          <p:cNvSpPr/>
          <p:nvPr/>
        </p:nvSpPr>
        <p:spPr>
          <a:xfrm>
            <a:off x="6816626" y="2165013"/>
            <a:ext cx="4255028" cy="923330"/>
          </a:xfrm>
          <a:prstGeom prst="rect">
            <a:avLst/>
          </a:prstGeom>
          <a:pattFill prst="pct5">
            <a:fgClr>
              <a:schemeClr val="accent1">
                <a:lumMod val="50000"/>
              </a:schemeClr>
            </a:fgClr>
            <a:bgClr>
              <a:schemeClr val="bg1"/>
            </a:bgClr>
          </a:patt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413806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3" name="TextBox 2">
            <a:extLst>
              <a:ext uri="{FF2B5EF4-FFF2-40B4-BE49-F238E27FC236}">
                <a16:creationId xmlns:a16="http://schemas.microsoft.com/office/drawing/2014/main" id="{E8E82657-6021-211D-B2C0-427D87E86CF0}"/>
              </a:ext>
            </a:extLst>
          </p:cNvPr>
          <p:cNvSpPr txBox="1"/>
          <p:nvPr/>
        </p:nvSpPr>
        <p:spPr>
          <a:xfrm>
            <a:off x="6808249" y="3321606"/>
            <a:ext cx="118718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User Flow</a:t>
            </a:r>
          </a:p>
        </p:txBody>
      </p:sp>
      <p:sp>
        <p:nvSpPr>
          <p:cNvPr id="4" name="Rectangle 3">
            <a:extLst>
              <a:ext uri="{FF2B5EF4-FFF2-40B4-BE49-F238E27FC236}">
                <a16:creationId xmlns:a16="http://schemas.microsoft.com/office/drawing/2014/main" id="{EE1B2594-8DD9-783F-C9A8-0C5BD92E130A}"/>
              </a:ext>
            </a:extLst>
          </p:cNvPr>
          <p:cNvSpPr/>
          <p:nvPr/>
        </p:nvSpPr>
        <p:spPr>
          <a:xfrm>
            <a:off x="6941646" y="1663159"/>
            <a:ext cx="3259940" cy="923330"/>
          </a:xfrm>
          <a:prstGeom prst="rect">
            <a:avLst/>
          </a:prstGeom>
          <a:solidFill>
            <a:schemeClr val="bg1"/>
          </a:solid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724273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7"/>
          <a:stretch>
            <a:fillRect/>
          </a:stretch>
        </p:blipFill>
        <p:spPr>
          <a:xfrm>
            <a:off x="299944" y="345989"/>
            <a:ext cx="2538351" cy="709960"/>
          </a:xfrm>
          <a:prstGeom prst="rect">
            <a:avLst/>
          </a:prstGeom>
        </p:spPr>
      </p:pic>
      <p:sp>
        <p:nvSpPr>
          <p:cNvPr id="3" name="TextBox 2">
            <a:extLst>
              <a:ext uri="{FF2B5EF4-FFF2-40B4-BE49-F238E27FC236}">
                <a16:creationId xmlns:a16="http://schemas.microsoft.com/office/drawing/2014/main" id="{E8E82657-6021-211D-B2C0-427D87E86CF0}"/>
              </a:ext>
            </a:extLst>
          </p:cNvPr>
          <p:cNvSpPr txBox="1"/>
          <p:nvPr/>
        </p:nvSpPr>
        <p:spPr>
          <a:xfrm>
            <a:off x="6347430" y="3471140"/>
            <a:ext cx="171296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 Resources</a:t>
            </a:r>
          </a:p>
        </p:txBody>
      </p:sp>
      <p:sp>
        <p:nvSpPr>
          <p:cNvPr id="4" name="Rectangle 3">
            <a:extLst>
              <a:ext uri="{FF2B5EF4-FFF2-40B4-BE49-F238E27FC236}">
                <a16:creationId xmlns:a16="http://schemas.microsoft.com/office/drawing/2014/main" id="{D78015A0-15AA-1B51-1CBE-1DE73E7388CA}"/>
              </a:ext>
            </a:extLst>
          </p:cNvPr>
          <p:cNvSpPr/>
          <p:nvPr/>
        </p:nvSpPr>
        <p:spPr>
          <a:xfrm>
            <a:off x="10486352" y="300859"/>
            <a:ext cx="1412974" cy="400110"/>
          </a:xfrm>
          <a:prstGeom prst="rect">
            <a:avLst/>
          </a:prstGeom>
          <a:solidFill>
            <a:schemeClr val="bg1"/>
          </a:solidFill>
        </p:spPr>
        <p:txBody>
          <a:bodyPr wrap="square" lIns="91440" tIns="45720" rIns="91440" bIns="45720">
            <a:spAutoFit/>
          </a:bodyP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 name="Rounded Rectangle 4">
            <a:extLst>
              <a:ext uri="{FF2B5EF4-FFF2-40B4-BE49-F238E27FC236}">
                <a16:creationId xmlns:a16="http://schemas.microsoft.com/office/drawing/2014/main" id="{93FA31E0-8901-149D-16DF-C502665054BF}"/>
              </a:ext>
            </a:extLst>
          </p:cNvPr>
          <p:cNvSpPr/>
          <p:nvPr/>
        </p:nvSpPr>
        <p:spPr>
          <a:xfrm>
            <a:off x="10322223" y="934407"/>
            <a:ext cx="1712968" cy="1646969"/>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Google Shape;61;p14">
            <a:extLst>
              <a:ext uri="{FF2B5EF4-FFF2-40B4-BE49-F238E27FC236}">
                <a16:creationId xmlns:a16="http://schemas.microsoft.com/office/drawing/2014/main" id="{7DD37DCF-F2A9-4243-2EA5-BE5C82D11794}"/>
              </a:ext>
            </a:extLst>
          </p:cNvPr>
          <p:cNvGraphicFramePr/>
          <p:nvPr>
            <p:extLst>
              <p:ext uri="{D42A27DB-BD31-4B8C-83A1-F6EECF244321}">
                <p14:modId xmlns:p14="http://schemas.microsoft.com/office/powerpoint/2010/main" val="1732265378"/>
              </p:ext>
            </p:extLst>
          </p:nvPr>
        </p:nvGraphicFramePr>
        <p:xfrm>
          <a:off x="6432559" y="3983621"/>
          <a:ext cx="5492593" cy="2249538"/>
        </p:xfrm>
        <a:graphic>
          <a:graphicData uri="http://schemas.openxmlformats.org/drawingml/2006/table">
            <a:tbl>
              <a:tblPr>
                <a:noFill/>
              </a:tblPr>
              <a:tblGrid>
                <a:gridCol w="1213652">
                  <a:extLst>
                    <a:ext uri="{9D8B030D-6E8A-4147-A177-3AD203B41FA5}">
                      <a16:colId xmlns:a16="http://schemas.microsoft.com/office/drawing/2014/main" val="20000"/>
                    </a:ext>
                  </a:extLst>
                </a:gridCol>
                <a:gridCol w="2317698">
                  <a:extLst>
                    <a:ext uri="{9D8B030D-6E8A-4147-A177-3AD203B41FA5}">
                      <a16:colId xmlns:a16="http://schemas.microsoft.com/office/drawing/2014/main" val="20001"/>
                    </a:ext>
                  </a:extLst>
                </a:gridCol>
                <a:gridCol w="1961243">
                  <a:extLst>
                    <a:ext uri="{9D8B030D-6E8A-4147-A177-3AD203B41FA5}">
                      <a16:colId xmlns:a16="http://schemas.microsoft.com/office/drawing/2014/main" val="20002"/>
                    </a:ext>
                  </a:extLst>
                </a:gridCol>
              </a:tblGrid>
              <a:tr h="276771">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Source Name</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Description</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a:latin typeface="Times New Roman" panose="02020603050405020304" pitchFamily="18" charset="0"/>
                          <a:cs typeface="Times New Roman" panose="02020603050405020304" pitchFamily="18" charset="0"/>
                        </a:rPr>
                        <a:t>Reference</a:t>
                      </a:r>
                      <a:endParaRPr sz="100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0"/>
                  </a:ext>
                </a:extLst>
              </a:tr>
              <a:tr h="957144">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3D-FRONT</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Expert designed</a:t>
                      </a:r>
                      <a:endParaRPr sz="10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20,240 realistically rendered indoor 3D scenes + segmentation mask</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u="sng" dirty="0">
                          <a:solidFill>
                            <a:schemeClr val="hlink"/>
                          </a:solidFill>
                          <a:latin typeface="Times New Roman" panose="02020603050405020304" pitchFamily="18" charset="0"/>
                          <a:cs typeface="Times New Roman" panose="02020603050405020304" pitchFamily="18" charset="0"/>
                          <a:hlinkClick r:id="rId8"/>
                        </a:rPr>
                        <a:t>Fu et al. (2021)</a:t>
                      </a:r>
                      <a:endParaRPr sz="10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957144">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IKEA</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Scraped photographs from IKEA catalogues</a:t>
                      </a:r>
                      <a:endParaRPr sz="10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2,193 images of furniture's and 298 indoor scenes </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u="sng" dirty="0">
                          <a:solidFill>
                            <a:schemeClr val="hlink"/>
                          </a:solidFill>
                          <a:latin typeface="Times New Roman" panose="02020603050405020304" pitchFamily="18" charset="0"/>
                          <a:cs typeface="Times New Roman" panose="02020603050405020304" pitchFamily="18" charset="0"/>
                          <a:hlinkClick r:id="rId9"/>
                        </a:rPr>
                        <a:t>Tautkute et al. (2017)</a:t>
                      </a:r>
                      <a:endParaRPr sz="10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bl>
          </a:graphicData>
        </a:graphic>
      </p:graphicFrame>
      <p:sp>
        <p:nvSpPr>
          <p:cNvPr id="2" name="Rounded Rectangle 1">
            <a:extLst>
              <a:ext uri="{FF2B5EF4-FFF2-40B4-BE49-F238E27FC236}">
                <a16:creationId xmlns:a16="http://schemas.microsoft.com/office/drawing/2014/main" id="{19C2D6DF-EE46-C167-3537-BE9838A0036A}"/>
              </a:ext>
            </a:extLst>
          </p:cNvPr>
          <p:cNvSpPr/>
          <p:nvPr/>
        </p:nvSpPr>
        <p:spPr>
          <a:xfrm>
            <a:off x="8209111" y="934407"/>
            <a:ext cx="1712969" cy="1646969"/>
          </a:xfrm>
          <a:prstGeom prst="roundRect">
            <a:avLst/>
          </a:prstGeom>
          <a:blipFill>
            <a:blip r:embed="rId10"/>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0B663AF8-9766-659B-9C54-1AF4919E39EB}"/>
              </a:ext>
            </a:extLst>
          </p:cNvPr>
          <p:cNvSpPr/>
          <p:nvPr/>
        </p:nvSpPr>
        <p:spPr>
          <a:xfrm>
            <a:off x="6096000" y="895281"/>
            <a:ext cx="1712968" cy="1646969"/>
          </a:xfrm>
          <a:prstGeom prst="roundRect">
            <a:avLst/>
          </a:prstGeom>
          <a:blipFill>
            <a:blip r:embed="rId11"/>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8B27B75-2B37-818F-66BA-58F62AE8EDA9}"/>
              </a:ext>
            </a:extLst>
          </p:cNvPr>
          <p:cNvSpPr txBox="1"/>
          <p:nvPr/>
        </p:nvSpPr>
        <p:spPr>
          <a:xfrm>
            <a:off x="10956531" y="2783533"/>
            <a:ext cx="444352" cy="369332"/>
          </a:xfrm>
          <a:prstGeom prst="rect">
            <a:avLst/>
          </a:prstGeom>
          <a:noFill/>
        </p:spPr>
        <p:txBody>
          <a:bodyPr wrap="none" rtlCol="0">
            <a:spAutoFit/>
          </a:bodyPr>
          <a:lstStyle/>
          <a:p>
            <a:r>
              <a:rPr lang="en-US" b="1" dirty="0"/>
              <a:t>2D</a:t>
            </a:r>
          </a:p>
        </p:txBody>
      </p:sp>
      <p:sp>
        <p:nvSpPr>
          <p:cNvPr id="19" name="TextBox 18">
            <a:extLst>
              <a:ext uri="{FF2B5EF4-FFF2-40B4-BE49-F238E27FC236}">
                <a16:creationId xmlns:a16="http://schemas.microsoft.com/office/drawing/2014/main" id="{DF8C97D2-FC9C-BD9D-8714-F969C67D69AF}"/>
              </a:ext>
            </a:extLst>
          </p:cNvPr>
          <p:cNvSpPr txBox="1"/>
          <p:nvPr/>
        </p:nvSpPr>
        <p:spPr>
          <a:xfrm>
            <a:off x="6622649" y="2707325"/>
            <a:ext cx="447558" cy="369332"/>
          </a:xfrm>
          <a:prstGeom prst="rect">
            <a:avLst/>
          </a:prstGeom>
          <a:noFill/>
        </p:spPr>
        <p:txBody>
          <a:bodyPr wrap="none" rtlCol="0">
            <a:spAutoFit/>
          </a:bodyPr>
          <a:lstStyle/>
          <a:p>
            <a:r>
              <a:rPr lang="en-US" b="1" dirty="0"/>
              <a:t>3D</a:t>
            </a:r>
          </a:p>
        </p:txBody>
      </p:sp>
      <p:sp>
        <p:nvSpPr>
          <p:cNvPr id="20" name="TextBox 19">
            <a:extLst>
              <a:ext uri="{FF2B5EF4-FFF2-40B4-BE49-F238E27FC236}">
                <a16:creationId xmlns:a16="http://schemas.microsoft.com/office/drawing/2014/main" id="{153BED7A-5300-04C7-9E94-9F68B37CEC07}"/>
              </a:ext>
            </a:extLst>
          </p:cNvPr>
          <p:cNvSpPr txBox="1"/>
          <p:nvPr/>
        </p:nvSpPr>
        <p:spPr>
          <a:xfrm>
            <a:off x="8308047" y="2707325"/>
            <a:ext cx="1515095" cy="646331"/>
          </a:xfrm>
          <a:prstGeom prst="rect">
            <a:avLst/>
          </a:prstGeom>
          <a:noFill/>
        </p:spPr>
        <p:txBody>
          <a:bodyPr wrap="none" rtlCol="0">
            <a:spAutoFit/>
          </a:bodyPr>
          <a:lstStyle/>
          <a:p>
            <a:pPr algn="ctr"/>
            <a:r>
              <a:rPr lang="en-US" b="1" dirty="0"/>
              <a:t>Segmentation</a:t>
            </a:r>
          </a:p>
          <a:p>
            <a:pPr algn="ctr"/>
            <a:r>
              <a:rPr lang="en-US" b="1" dirty="0"/>
              <a:t>Mask</a:t>
            </a:r>
          </a:p>
        </p:txBody>
      </p:sp>
    </p:spTree>
    <p:extLst>
      <p:ext uri="{BB962C8B-B14F-4D97-AF65-F5344CB8AC3E}">
        <p14:creationId xmlns:p14="http://schemas.microsoft.com/office/powerpoint/2010/main" val="2604298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13" grpId="0" animBg="1"/>
      <p:bldP spid="14"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3"/>
          <a:stretch>
            <a:fillRect/>
          </a:stretch>
        </p:blipFill>
        <p:spPr>
          <a:xfrm>
            <a:off x="299944" y="345989"/>
            <a:ext cx="2538351" cy="709960"/>
          </a:xfrm>
          <a:prstGeom prst="rect">
            <a:avLst/>
          </a:prstGeom>
        </p:spPr>
      </p:pic>
      <p:sp>
        <p:nvSpPr>
          <p:cNvPr id="4" name="Rectangle 3">
            <a:extLst>
              <a:ext uri="{FF2B5EF4-FFF2-40B4-BE49-F238E27FC236}">
                <a16:creationId xmlns:a16="http://schemas.microsoft.com/office/drawing/2014/main" id="{D78015A0-15AA-1B51-1CBE-1DE73E7388CA}"/>
              </a:ext>
            </a:extLst>
          </p:cNvPr>
          <p:cNvSpPr/>
          <p:nvPr/>
        </p:nvSpPr>
        <p:spPr>
          <a:xfrm>
            <a:off x="10486352" y="300859"/>
            <a:ext cx="1412974" cy="400110"/>
          </a:xfrm>
          <a:prstGeom prst="rect">
            <a:avLst/>
          </a:prstGeom>
          <a:solidFill>
            <a:schemeClr val="bg1"/>
          </a:solidFill>
        </p:spPr>
        <p:txBody>
          <a:bodyPr wrap="square" lIns="91440" tIns="45720" rIns="91440" bIns="45720">
            <a:spAutoFit/>
          </a:bodyP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3" name="Rounded Rectangle 12">
            <a:extLst>
              <a:ext uri="{FF2B5EF4-FFF2-40B4-BE49-F238E27FC236}">
                <a16:creationId xmlns:a16="http://schemas.microsoft.com/office/drawing/2014/main" id="{94BD38F1-F5EA-C57D-8435-64886B7678CC}"/>
              </a:ext>
            </a:extLst>
          </p:cNvPr>
          <p:cNvSpPr/>
          <p:nvPr/>
        </p:nvSpPr>
        <p:spPr>
          <a:xfrm>
            <a:off x="7328086" y="1391032"/>
            <a:ext cx="3864753" cy="1961580"/>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E8CB9C5-89CF-19F7-CE49-09BD5AD924A7}"/>
              </a:ext>
            </a:extLst>
          </p:cNvPr>
          <p:cNvSpPr txBox="1"/>
          <p:nvPr/>
        </p:nvSpPr>
        <p:spPr>
          <a:xfrm>
            <a:off x="8802644" y="902907"/>
            <a:ext cx="91563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BLIP-2</a:t>
            </a:r>
          </a:p>
        </p:txBody>
      </p:sp>
      <p:sp>
        <p:nvSpPr>
          <p:cNvPr id="15" name="Rounded Rectangle 14">
            <a:extLst>
              <a:ext uri="{FF2B5EF4-FFF2-40B4-BE49-F238E27FC236}">
                <a16:creationId xmlns:a16="http://schemas.microsoft.com/office/drawing/2014/main" id="{C5B9C4BF-5753-5C44-D35C-05B641B90C7F}"/>
              </a:ext>
            </a:extLst>
          </p:cNvPr>
          <p:cNvSpPr/>
          <p:nvPr/>
        </p:nvSpPr>
        <p:spPr>
          <a:xfrm>
            <a:off x="2231247" y="1391032"/>
            <a:ext cx="3864753" cy="1961580"/>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7F55DDF2-5B79-2372-9694-A3083F416E7D}"/>
              </a:ext>
            </a:extLst>
          </p:cNvPr>
          <p:cNvSpPr txBox="1"/>
          <p:nvPr/>
        </p:nvSpPr>
        <p:spPr>
          <a:xfrm>
            <a:off x="3635803" y="871566"/>
            <a:ext cx="158569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CNN + LSTM</a:t>
            </a:r>
          </a:p>
        </p:txBody>
      </p:sp>
      <p:sp>
        <p:nvSpPr>
          <p:cNvPr id="17" name="Rounded Rectangle 16">
            <a:extLst>
              <a:ext uri="{FF2B5EF4-FFF2-40B4-BE49-F238E27FC236}">
                <a16:creationId xmlns:a16="http://schemas.microsoft.com/office/drawing/2014/main" id="{8AD5CC1F-9AC4-A530-7A06-E782F4C507D9}"/>
              </a:ext>
            </a:extLst>
          </p:cNvPr>
          <p:cNvSpPr/>
          <p:nvPr/>
        </p:nvSpPr>
        <p:spPr>
          <a:xfrm>
            <a:off x="7328086" y="3662260"/>
            <a:ext cx="4257990" cy="2505287"/>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1C7BD5C-9730-B234-2D0C-A0CB97CDF954}"/>
              </a:ext>
            </a:extLst>
          </p:cNvPr>
          <p:cNvSpPr/>
          <p:nvPr/>
        </p:nvSpPr>
        <p:spPr>
          <a:xfrm>
            <a:off x="4270315" y="3502746"/>
            <a:ext cx="2691594" cy="282431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F6BF0490-D502-5459-0942-3DC97493F0CA}"/>
              </a:ext>
            </a:extLst>
          </p:cNvPr>
          <p:cNvSpPr/>
          <p:nvPr/>
        </p:nvSpPr>
        <p:spPr>
          <a:xfrm>
            <a:off x="1703807" y="3502746"/>
            <a:ext cx="2431821" cy="2824316"/>
          </a:xfrm>
          <a:prstGeom prst="roundRect">
            <a:avLst/>
          </a:prstGeom>
          <a:blipFill>
            <a:blip r:embed="rId8"/>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06C6CCC-C818-6330-7A15-99021698E203}"/>
              </a:ext>
            </a:extLst>
          </p:cNvPr>
          <p:cNvSpPr txBox="1"/>
          <p:nvPr/>
        </p:nvSpPr>
        <p:spPr>
          <a:xfrm>
            <a:off x="5500910" y="492003"/>
            <a:ext cx="2553904"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Image Captioning</a:t>
            </a:r>
          </a:p>
        </p:txBody>
      </p:sp>
    </p:spTree>
    <p:extLst>
      <p:ext uri="{BB962C8B-B14F-4D97-AF65-F5344CB8AC3E}">
        <p14:creationId xmlns:p14="http://schemas.microsoft.com/office/powerpoint/2010/main" val="70278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8" grpId="0" animBg="1"/>
      <p:bldP spid="19"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5998857" y="815496"/>
            <a:ext cx="1223079" cy="1582792"/>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3" name="TextBox 2">
            <a:extLst>
              <a:ext uri="{FF2B5EF4-FFF2-40B4-BE49-F238E27FC236}">
                <a16:creationId xmlns:a16="http://schemas.microsoft.com/office/drawing/2014/main" id="{E8E82657-6021-211D-B2C0-427D87E86CF0}"/>
              </a:ext>
            </a:extLst>
          </p:cNvPr>
          <p:cNvSpPr txBox="1"/>
          <p:nvPr/>
        </p:nvSpPr>
        <p:spPr>
          <a:xfrm>
            <a:off x="6347430" y="3471140"/>
            <a:ext cx="171296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 Resources</a:t>
            </a:r>
          </a:p>
        </p:txBody>
      </p:sp>
      <p:sp>
        <p:nvSpPr>
          <p:cNvPr id="4" name="Rectangle 3">
            <a:extLst>
              <a:ext uri="{FF2B5EF4-FFF2-40B4-BE49-F238E27FC236}">
                <a16:creationId xmlns:a16="http://schemas.microsoft.com/office/drawing/2014/main" id="{D78015A0-15AA-1B51-1CBE-1DE73E7388CA}"/>
              </a:ext>
            </a:extLst>
          </p:cNvPr>
          <p:cNvSpPr/>
          <p:nvPr/>
        </p:nvSpPr>
        <p:spPr>
          <a:xfrm>
            <a:off x="10486352" y="300859"/>
            <a:ext cx="1412974" cy="400110"/>
          </a:xfrm>
          <a:prstGeom prst="rect">
            <a:avLst/>
          </a:prstGeom>
          <a:solidFill>
            <a:schemeClr val="bg1"/>
          </a:solidFill>
        </p:spPr>
        <p:txBody>
          <a:bodyPr wrap="square" lIns="91440" tIns="45720" rIns="91440" bIns="45720">
            <a:spAutoFit/>
          </a:bodyP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 name="Rounded Rectangle 4">
            <a:extLst>
              <a:ext uri="{FF2B5EF4-FFF2-40B4-BE49-F238E27FC236}">
                <a16:creationId xmlns:a16="http://schemas.microsoft.com/office/drawing/2014/main" id="{93FA31E0-8901-149D-16DF-C502665054BF}"/>
              </a:ext>
            </a:extLst>
          </p:cNvPr>
          <p:cNvSpPr/>
          <p:nvPr/>
        </p:nvSpPr>
        <p:spPr>
          <a:xfrm>
            <a:off x="6359740" y="1623358"/>
            <a:ext cx="1412974" cy="1582792"/>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94BD38F1-F5EA-C57D-8435-64886B7678CC}"/>
              </a:ext>
            </a:extLst>
          </p:cNvPr>
          <p:cNvSpPr/>
          <p:nvPr/>
        </p:nvSpPr>
        <p:spPr>
          <a:xfrm>
            <a:off x="8060399" y="793031"/>
            <a:ext cx="3864753" cy="1961580"/>
          </a:xfrm>
          <a:prstGeom prst="roundRect">
            <a:avLst/>
          </a:prstGeom>
          <a:blipFill>
            <a:blip r:embed="rId9"/>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E8CB9C5-89CF-19F7-CE49-09BD5AD924A7}"/>
              </a:ext>
            </a:extLst>
          </p:cNvPr>
          <p:cNvSpPr txBox="1"/>
          <p:nvPr/>
        </p:nvSpPr>
        <p:spPr>
          <a:xfrm>
            <a:off x="9420387" y="2743543"/>
            <a:ext cx="91563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BLIP-2</a:t>
            </a:r>
          </a:p>
        </p:txBody>
      </p:sp>
      <p:graphicFrame>
        <p:nvGraphicFramePr>
          <p:cNvPr id="15" name="Google Shape;61;p14">
            <a:extLst>
              <a:ext uri="{FF2B5EF4-FFF2-40B4-BE49-F238E27FC236}">
                <a16:creationId xmlns:a16="http://schemas.microsoft.com/office/drawing/2014/main" id="{63DB51F3-2159-B336-186B-E144DB6659A7}"/>
              </a:ext>
            </a:extLst>
          </p:cNvPr>
          <p:cNvGraphicFramePr/>
          <p:nvPr>
            <p:extLst>
              <p:ext uri="{D42A27DB-BD31-4B8C-83A1-F6EECF244321}">
                <p14:modId xmlns:p14="http://schemas.microsoft.com/office/powerpoint/2010/main" val="4096078012"/>
              </p:ext>
            </p:extLst>
          </p:nvPr>
        </p:nvGraphicFramePr>
        <p:xfrm>
          <a:off x="6432559" y="3983621"/>
          <a:ext cx="5492593" cy="2249538"/>
        </p:xfrm>
        <a:graphic>
          <a:graphicData uri="http://schemas.openxmlformats.org/drawingml/2006/table">
            <a:tbl>
              <a:tblPr>
                <a:noFill/>
              </a:tblPr>
              <a:tblGrid>
                <a:gridCol w="1213652">
                  <a:extLst>
                    <a:ext uri="{9D8B030D-6E8A-4147-A177-3AD203B41FA5}">
                      <a16:colId xmlns:a16="http://schemas.microsoft.com/office/drawing/2014/main" val="20000"/>
                    </a:ext>
                  </a:extLst>
                </a:gridCol>
                <a:gridCol w="2317698">
                  <a:extLst>
                    <a:ext uri="{9D8B030D-6E8A-4147-A177-3AD203B41FA5}">
                      <a16:colId xmlns:a16="http://schemas.microsoft.com/office/drawing/2014/main" val="20001"/>
                    </a:ext>
                  </a:extLst>
                </a:gridCol>
                <a:gridCol w="1961243">
                  <a:extLst>
                    <a:ext uri="{9D8B030D-6E8A-4147-A177-3AD203B41FA5}">
                      <a16:colId xmlns:a16="http://schemas.microsoft.com/office/drawing/2014/main" val="20002"/>
                    </a:ext>
                  </a:extLst>
                </a:gridCol>
              </a:tblGrid>
              <a:tr h="276771">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Source Name</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Description</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a:latin typeface="Times New Roman" panose="02020603050405020304" pitchFamily="18" charset="0"/>
                          <a:cs typeface="Times New Roman" panose="02020603050405020304" pitchFamily="18" charset="0"/>
                        </a:rPr>
                        <a:t>Reference</a:t>
                      </a:r>
                      <a:endParaRPr sz="100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0"/>
                  </a:ext>
                </a:extLst>
              </a:tr>
              <a:tr h="957144">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3D-FRONT</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Expert designed</a:t>
                      </a:r>
                      <a:endParaRPr sz="10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20,240 realistically rendered indoor 3D scenes + segmentation mask</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u="sng" dirty="0">
                          <a:solidFill>
                            <a:schemeClr val="hlink"/>
                          </a:solidFill>
                          <a:latin typeface="Times New Roman" panose="02020603050405020304" pitchFamily="18" charset="0"/>
                          <a:cs typeface="Times New Roman" panose="02020603050405020304" pitchFamily="18" charset="0"/>
                          <a:hlinkClick r:id="rId10"/>
                        </a:rPr>
                        <a:t>Fu et al. (2021)</a:t>
                      </a:r>
                      <a:endParaRPr sz="10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957144">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IKEA</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Scraped photographs from IKEA catalogues</a:t>
                      </a:r>
                      <a:endParaRPr sz="10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2,193 images of furniture's and 298 indoor scenes </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u="sng" dirty="0">
                          <a:solidFill>
                            <a:schemeClr val="hlink"/>
                          </a:solidFill>
                          <a:latin typeface="Times New Roman" panose="02020603050405020304" pitchFamily="18" charset="0"/>
                          <a:cs typeface="Times New Roman" panose="02020603050405020304" pitchFamily="18" charset="0"/>
                          <a:hlinkClick r:id="rId11"/>
                        </a:rPr>
                        <a:t>Tautkute et al. (2017)</a:t>
                      </a:r>
                      <a:endParaRPr sz="10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5544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3" name="TextBox 2">
            <a:extLst>
              <a:ext uri="{FF2B5EF4-FFF2-40B4-BE49-F238E27FC236}">
                <a16:creationId xmlns:a16="http://schemas.microsoft.com/office/drawing/2014/main" id="{E8E82657-6021-211D-B2C0-427D87E86CF0}"/>
              </a:ext>
            </a:extLst>
          </p:cNvPr>
          <p:cNvSpPr txBox="1"/>
          <p:nvPr/>
        </p:nvSpPr>
        <p:spPr>
          <a:xfrm>
            <a:off x="6320992" y="3131787"/>
            <a:ext cx="171296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Data Resources</a:t>
            </a:r>
          </a:p>
        </p:txBody>
      </p:sp>
      <p:sp>
        <p:nvSpPr>
          <p:cNvPr id="4" name="Rectangle 3">
            <a:extLst>
              <a:ext uri="{FF2B5EF4-FFF2-40B4-BE49-F238E27FC236}">
                <a16:creationId xmlns:a16="http://schemas.microsoft.com/office/drawing/2014/main" id="{A2183CAF-7EA1-E34C-2229-94B148A89204}"/>
              </a:ext>
            </a:extLst>
          </p:cNvPr>
          <p:cNvSpPr/>
          <p:nvPr/>
        </p:nvSpPr>
        <p:spPr>
          <a:xfrm>
            <a:off x="6941646" y="1663159"/>
            <a:ext cx="3259940" cy="923330"/>
          </a:xfrm>
          <a:prstGeom prst="rect">
            <a:avLst/>
          </a:prstGeom>
          <a:solidFill>
            <a:schemeClr val="bg1"/>
          </a:solid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graphicFrame>
        <p:nvGraphicFramePr>
          <p:cNvPr id="2" name="Google Shape;61;p14">
            <a:extLst>
              <a:ext uri="{FF2B5EF4-FFF2-40B4-BE49-F238E27FC236}">
                <a16:creationId xmlns:a16="http://schemas.microsoft.com/office/drawing/2014/main" id="{6282A009-8FD5-2E21-919F-EC8D9A21EB9F}"/>
              </a:ext>
            </a:extLst>
          </p:cNvPr>
          <p:cNvGraphicFramePr/>
          <p:nvPr>
            <p:extLst>
              <p:ext uri="{D42A27DB-BD31-4B8C-83A1-F6EECF244321}">
                <p14:modId xmlns:p14="http://schemas.microsoft.com/office/powerpoint/2010/main" val="1724434950"/>
              </p:ext>
            </p:extLst>
          </p:nvPr>
        </p:nvGraphicFramePr>
        <p:xfrm>
          <a:off x="6459287" y="3711931"/>
          <a:ext cx="5492593" cy="2249538"/>
        </p:xfrm>
        <a:graphic>
          <a:graphicData uri="http://schemas.openxmlformats.org/drawingml/2006/table">
            <a:tbl>
              <a:tblPr>
                <a:noFill/>
              </a:tblPr>
              <a:tblGrid>
                <a:gridCol w="1213652">
                  <a:extLst>
                    <a:ext uri="{9D8B030D-6E8A-4147-A177-3AD203B41FA5}">
                      <a16:colId xmlns:a16="http://schemas.microsoft.com/office/drawing/2014/main" val="20000"/>
                    </a:ext>
                  </a:extLst>
                </a:gridCol>
                <a:gridCol w="2317698">
                  <a:extLst>
                    <a:ext uri="{9D8B030D-6E8A-4147-A177-3AD203B41FA5}">
                      <a16:colId xmlns:a16="http://schemas.microsoft.com/office/drawing/2014/main" val="20001"/>
                    </a:ext>
                  </a:extLst>
                </a:gridCol>
                <a:gridCol w="1961243">
                  <a:extLst>
                    <a:ext uri="{9D8B030D-6E8A-4147-A177-3AD203B41FA5}">
                      <a16:colId xmlns:a16="http://schemas.microsoft.com/office/drawing/2014/main" val="20002"/>
                    </a:ext>
                  </a:extLst>
                </a:gridCol>
              </a:tblGrid>
              <a:tr h="276771">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Source Name</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Description</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a:latin typeface="Times New Roman" panose="02020603050405020304" pitchFamily="18" charset="0"/>
                          <a:cs typeface="Times New Roman" panose="02020603050405020304" pitchFamily="18" charset="0"/>
                        </a:rPr>
                        <a:t>Reference</a:t>
                      </a:r>
                      <a:endParaRPr sz="100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0"/>
                  </a:ext>
                </a:extLst>
              </a:tr>
              <a:tr h="957144">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3D-FRONT</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Expert designed</a:t>
                      </a:r>
                      <a:endParaRPr sz="10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20,240 realistically rendered indoor 3D scenes + segmentation mask</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u="sng" dirty="0">
                          <a:solidFill>
                            <a:schemeClr val="hlink"/>
                          </a:solidFill>
                          <a:latin typeface="Times New Roman" panose="02020603050405020304" pitchFamily="18" charset="0"/>
                          <a:cs typeface="Times New Roman" panose="02020603050405020304" pitchFamily="18" charset="0"/>
                          <a:hlinkClick r:id="rId9"/>
                        </a:rPr>
                        <a:t>Fu et al. (2021)</a:t>
                      </a:r>
                      <a:endParaRPr sz="10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957144">
                <a:tc>
                  <a:txBody>
                    <a:bodyPr/>
                    <a:lstStyle/>
                    <a:p>
                      <a:pPr marL="0" lvl="0" indent="0" algn="l" rtl="0">
                        <a:spcBef>
                          <a:spcPts val="0"/>
                        </a:spcBef>
                        <a:spcAft>
                          <a:spcPts val="0"/>
                        </a:spcAft>
                        <a:buNone/>
                      </a:pPr>
                      <a:r>
                        <a:rPr lang="en" sz="1000" dirty="0">
                          <a:latin typeface="Times New Roman" panose="02020603050405020304" pitchFamily="18" charset="0"/>
                          <a:cs typeface="Times New Roman" panose="02020603050405020304" pitchFamily="18" charset="0"/>
                        </a:rPr>
                        <a:t>IKEA</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Scraped photographs from IKEA catalogues</a:t>
                      </a:r>
                      <a:endParaRPr sz="10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r>
                        <a:rPr lang="en" sz="1000" dirty="0">
                          <a:latin typeface="Times New Roman" panose="02020603050405020304" pitchFamily="18" charset="0"/>
                          <a:cs typeface="Times New Roman" panose="02020603050405020304" pitchFamily="18" charset="0"/>
                        </a:rPr>
                        <a:t>2,193 images of furniture's and 298 indoor scenes </a:t>
                      </a:r>
                      <a:endParaRPr sz="1000"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l" rtl="0">
                        <a:spcBef>
                          <a:spcPts val="0"/>
                        </a:spcBef>
                        <a:spcAft>
                          <a:spcPts val="0"/>
                        </a:spcAft>
                        <a:buNone/>
                      </a:pPr>
                      <a:r>
                        <a:rPr lang="en" sz="1000" u="sng" dirty="0">
                          <a:solidFill>
                            <a:schemeClr val="hlink"/>
                          </a:solidFill>
                          <a:latin typeface="Times New Roman" panose="02020603050405020304" pitchFamily="18" charset="0"/>
                          <a:cs typeface="Times New Roman" panose="02020603050405020304" pitchFamily="18" charset="0"/>
                          <a:hlinkClick r:id="rId10"/>
                        </a:rPr>
                        <a:t>Tautkute et al. (2017)</a:t>
                      </a:r>
                      <a:endParaRPr sz="1000"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0003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6354576" y="1105182"/>
            <a:ext cx="2431616" cy="1485794"/>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2" name="TextBox 1">
            <a:extLst>
              <a:ext uri="{FF2B5EF4-FFF2-40B4-BE49-F238E27FC236}">
                <a16:creationId xmlns:a16="http://schemas.microsoft.com/office/drawing/2014/main" id="{930D1AC0-1517-14A2-6F23-6A9415C6B0F2}"/>
              </a:ext>
            </a:extLst>
          </p:cNvPr>
          <p:cNvSpPr txBox="1"/>
          <p:nvPr/>
        </p:nvSpPr>
        <p:spPr>
          <a:xfrm>
            <a:off x="6349119" y="3951521"/>
            <a:ext cx="5516612" cy="1892826"/>
          </a:xfrm>
          <a:prstGeom prst="rect">
            <a:avLst/>
          </a:prstGeom>
          <a:noFill/>
        </p:spPr>
        <p:txBody>
          <a:bodyPr wrap="square" rtlCol="0">
            <a:spAutoFit/>
          </a:bodyPr>
          <a:lstStyle/>
          <a:p>
            <a:pPr marL="0" marR="0" lvl="0" indent="0" algn="just" rtl="0">
              <a:spcBef>
                <a:spcPts val="0"/>
              </a:spcBef>
              <a:spcAft>
                <a:spcPts val="0"/>
              </a:spcAft>
              <a:buNone/>
            </a:pPr>
            <a:r>
              <a:rPr lang="en-US" sz="1300" b="1" dirty="0">
                <a:latin typeface="Times New Roman"/>
                <a:ea typeface="Times New Roman"/>
                <a:cs typeface="Times New Roman"/>
                <a:sym typeface="Times New Roman"/>
              </a:rPr>
              <a:t>Image Generation</a:t>
            </a:r>
          </a:p>
          <a:p>
            <a:pPr marL="457200" marR="0" lvl="0" indent="-311150" algn="just" rtl="0">
              <a:spcBef>
                <a:spcPts val="0"/>
              </a:spcBef>
              <a:spcAft>
                <a:spcPts val="0"/>
              </a:spcAft>
              <a:buSzPts val="1300"/>
              <a:buFont typeface="Times New Roman"/>
              <a:buChar char="●"/>
            </a:pPr>
            <a:r>
              <a:rPr lang="en-US" sz="1300" b="0" i="0" u="none" strike="noStrike" dirty="0">
                <a:solidFill>
                  <a:srgbClr val="000000"/>
                </a:solidFill>
                <a:latin typeface="Times New Roman"/>
                <a:ea typeface="Times New Roman"/>
                <a:cs typeface="Times New Roman"/>
                <a:sym typeface="Times New Roman"/>
              </a:rPr>
              <a:t>Stable Diffusion v1.5</a:t>
            </a:r>
            <a:r>
              <a:rPr lang="en-US" sz="1300" dirty="0">
                <a:latin typeface="Times New Roman"/>
                <a:ea typeface="Times New Roman"/>
                <a:cs typeface="Times New Roman"/>
                <a:sym typeface="Times New Roman"/>
              </a:rPr>
              <a:t> -</a:t>
            </a:r>
            <a:r>
              <a:rPr lang="en-US" sz="1300" b="0" i="0" u="none" strike="noStrike" dirty="0">
                <a:solidFill>
                  <a:srgbClr val="000000"/>
                </a:solidFill>
                <a:latin typeface="Times New Roman"/>
                <a:ea typeface="Times New Roman"/>
                <a:cs typeface="Times New Roman"/>
                <a:sym typeface="Times New Roman"/>
              </a:rPr>
              <a:t> diffusion-based image generation model through fine-tuned </a:t>
            </a:r>
            <a:r>
              <a:rPr lang="en-US" sz="1300" dirty="0">
                <a:latin typeface="Times New Roman"/>
                <a:ea typeface="Times New Roman"/>
                <a:cs typeface="Times New Roman"/>
                <a:sym typeface="Times New Roman"/>
              </a:rPr>
              <a:t>with</a:t>
            </a:r>
            <a:r>
              <a:rPr lang="en-US" sz="1300" b="0" i="0" u="none" strike="noStrike" dirty="0">
                <a:solidFill>
                  <a:srgbClr val="000000"/>
                </a:solidFill>
                <a:latin typeface="Times New Roman"/>
                <a:ea typeface="Times New Roman"/>
                <a:cs typeface="Times New Roman"/>
                <a:sym typeface="Times New Roman"/>
              </a:rPr>
              <a:t> </a:t>
            </a:r>
            <a:r>
              <a:rPr lang="en-US" sz="1300" b="0" i="0" u="none" strike="noStrike" dirty="0" err="1">
                <a:solidFill>
                  <a:srgbClr val="000000"/>
                </a:solidFill>
                <a:latin typeface="Times New Roman"/>
                <a:ea typeface="Times New Roman"/>
                <a:cs typeface="Times New Roman"/>
                <a:sym typeface="Times New Roman"/>
              </a:rPr>
              <a:t>DreamBooth</a:t>
            </a:r>
            <a:r>
              <a:rPr lang="en-US" sz="1300" b="0" i="0" u="none" strike="noStrike" dirty="0">
                <a:solidFill>
                  <a:srgbClr val="000000"/>
                </a:solidFill>
                <a:latin typeface="Times New Roman"/>
                <a:ea typeface="Times New Roman"/>
                <a:cs typeface="Times New Roman"/>
                <a:sym typeface="Times New Roman"/>
              </a:rPr>
              <a:t> and </a:t>
            </a:r>
            <a:r>
              <a:rPr lang="en-US" sz="1300" b="0" i="0" u="none" strike="noStrike" dirty="0" err="1">
                <a:solidFill>
                  <a:srgbClr val="000000"/>
                </a:solidFill>
                <a:latin typeface="Times New Roman"/>
                <a:ea typeface="Times New Roman"/>
                <a:cs typeface="Times New Roman"/>
                <a:sym typeface="Times New Roman"/>
              </a:rPr>
              <a:t>LoRA</a:t>
            </a:r>
            <a:endParaRPr lang="en-US" sz="1300" dirty="0">
              <a:latin typeface="Times New Roman"/>
              <a:ea typeface="Times New Roman"/>
              <a:cs typeface="Times New Roman"/>
              <a:sym typeface="Times New Roman"/>
            </a:endParaRPr>
          </a:p>
          <a:p>
            <a:pPr marL="457200" marR="0" lvl="0" indent="-311150" algn="just" rtl="0">
              <a:spcBef>
                <a:spcPts val="0"/>
              </a:spcBef>
              <a:spcAft>
                <a:spcPts val="0"/>
              </a:spcAft>
              <a:buClr>
                <a:srgbClr val="000000"/>
              </a:buClr>
              <a:buSzPts val="1300"/>
              <a:buFont typeface="Times New Roman"/>
              <a:buChar char="●"/>
            </a:pPr>
            <a:r>
              <a:rPr lang="en-US" sz="1300" b="0" i="0" u="none" strike="noStrike" dirty="0">
                <a:solidFill>
                  <a:srgbClr val="000000"/>
                </a:solidFill>
                <a:latin typeface="Times New Roman"/>
                <a:ea typeface="Times New Roman"/>
                <a:cs typeface="Times New Roman"/>
                <a:sym typeface="Times New Roman"/>
              </a:rPr>
              <a:t>Furniture and room layout images from a selected brand, i.e. IKEA, for fine-tuning.</a:t>
            </a:r>
            <a:endParaRPr lang="en-US" sz="1300" b="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300" b="0" i="0" u="none" strike="noStrike" dirty="0">
                <a:solidFill>
                  <a:srgbClr val="000000"/>
                </a:solidFill>
                <a:latin typeface="Times New Roman"/>
                <a:ea typeface="Times New Roman"/>
                <a:cs typeface="Times New Roman"/>
                <a:sym typeface="Times New Roman"/>
              </a:rPr>
              <a:t> </a:t>
            </a:r>
            <a:endParaRPr lang="en-US" sz="13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300" b="1" dirty="0">
                <a:solidFill>
                  <a:schemeClr val="dk1"/>
                </a:solidFill>
                <a:latin typeface="Times New Roman"/>
                <a:ea typeface="Times New Roman"/>
                <a:cs typeface="Times New Roman"/>
                <a:sym typeface="Times New Roman"/>
              </a:rPr>
              <a:t>Segmentation</a:t>
            </a:r>
          </a:p>
          <a:p>
            <a:pPr marL="457200" marR="0" lvl="0" indent="-311150" algn="just" rtl="0">
              <a:spcBef>
                <a:spcPts val="0"/>
              </a:spcBef>
              <a:spcAft>
                <a:spcPts val="0"/>
              </a:spcAft>
              <a:buClr>
                <a:srgbClr val="000000"/>
              </a:buClr>
              <a:buSzPts val="1300"/>
              <a:buFont typeface="Times New Roman"/>
              <a:buChar char="●"/>
            </a:pPr>
            <a:r>
              <a:rPr lang="en-US" sz="1300" b="0" i="0" u="none" strike="noStrike" dirty="0">
                <a:solidFill>
                  <a:srgbClr val="000000"/>
                </a:solidFill>
                <a:latin typeface="Times New Roman"/>
                <a:ea typeface="Times New Roman"/>
                <a:cs typeface="Times New Roman"/>
                <a:sym typeface="Times New Roman"/>
              </a:rPr>
              <a:t>Stable Diffusion inpainting</a:t>
            </a:r>
            <a:endParaRPr lang="en-US" sz="1300" dirty="0">
              <a:latin typeface="Times New Roman"/>
              <a:ea typeface="Times New Roman"/>
              <a:cs typeface="Times New Roman"/>
              <a:sym typeface="Times New Roman"/>
            </a:endParaRPr>
          </a:p>
          <a:p>
            <a:pPr marL="457200" marR="0" lvl="0" indent="-311150" algn="just" rtl="0">
              <a:spcBef>
                <a:spcPts val="0"/>
              </a:spcBef>
              <a:spcAft>
                <a:spcPts val="0"/>
              </a:spcAft>
              <a:buClr>
                <a:srgbClr val="000000"/>
              </a:buClr>
              <a:buSzPts val="1300"/>
              <a:buFont typeface="Times New Roman"/>
              <a:buChar char="●"/>
            </a:pPr>
            <a:r>
              <a:rPr lang="en-US" sz="1300" b="0" i="0" u="none" strike="noStrike" dirty="0" err="1">
                <a:solidFill>
                  <a:srgbClr val="000000"/>
                </a:solidFill>
                <a:latin typeface="Times New Roman"/>
                <a:ea typeface="Times New Roman"/>
                <a:cs typeface="Times New Roman"/>
                <a:sym typeface="Times New Roman"/>
              </a:rPr>
              <a:t>SegFormer</a:t>
            </a:r>
            <a:r>
              <a:rPr lang="en-US" sz="1300" b="0" i="0" u="none" strike="noStrike" dirty="0">
                <a:solidFill>
                  <a:srgbClr val="000000"/>
                </a:solidFill>
                <a:latin typeface="Times New Roman"/>
                <a:ea typeface="Times New Roman"/>
                <a:cs typeface="Times New Roman"/>
                <a:sym typeface="Times New Roman"/>
              </a:rPr>
              <a:t>, a transformer-based image segmentation model</a:t>
            </a:r>
            <a:endParaRPr lang="en-US" sz="1300" b="0" dirty="0">
              <a:solidFill>
                <a:schemeClr val="dk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E8E82657-6021-211D-B2C0-427D87E86CF0}"/>
              </a:ext>
            </a:extLst>
          </p:cNvPr>
          <p:cNvSpPr txBox="1"/>
          <p:nvPr/>
        </p:nvSpPr>
        <p:spPr>
          <a:xfrm>
            <a:off x="6354575" y="3564171"/>
            <a:ext cx="265777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Technique and tools used</a:t>
            </a:r>
          </a:p>
        </p:txBody>
      </p:sp>
      <p:sp>
        <p:nvSpPr>
          <p:cNvPr id="4" name="Rectangle 3">
            <a:extLst>
              <a:ext uri="{FF2B5EF4-FFF2-40B4-BE49-F238E27FC236}">
                <a16:creationId xmlns:a16="http://schemas.microsoft.com/office/drawing/2014/main" id="{8DB94C83-8A50-8751-F49E-CA48B5C91978}"/>
              </a:ext>
            </a:extLst>
          </p:cNvPr>
          <p:cNvSpPr/>
          <p:nvPr/>
        </p:nvSpPr>
        <p:spPr>
          <a:xfrm>
            <a:off x="10486352" y="300859"/>
            <a:ext cx="1412974" cy="400110"/>
          </a:xfrm>
          <a:prstGeom prst="rect">
            <a:avLst/>
          </a:prstGeom>
          <a:solidFill>
            <a:schemeClr val="bg1"/>
          </a:solidFill>
        </p:spPr>
        <p:txBody>
          <a:bodyPr wrap="square" lIns="91440" tIns="45720" rIns="91440" bIns="45720">
            <a:spAutoFit/>
          </a:bodyP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4" name="Rectangle 13">
            <a:extLst>
              <a:ext uri="{FF2B5EF4-FFF2-40B4-BE49-F238E27FC236}">
                <a16:creationId xmlns:a16="http://schemas.microsoft.com/office/drawing/2014/main" id="{ED0D8B2E-D047-5214-6A34-0336893BAF27}"/>
              </a:ext>
            </a:extLst>
          </p:cNvPr>
          <p:cNvSpPr/>
          <p:nvPr/>
        </p:nvSpPr>
        <p:spPr>
          <a:xfrm>
            <a:off x="8880282" y="1140193"/>
            <a:ext cx="3212140" cy="707886"/>
          </a:xfrm>
          <a:prstGeom prst="rect">
            <a:avLst/>
          </a:prstGeom>
          <a:noFill/>
        </p:spPr>
        <p:txBody>
          <a:bodyPr wrap="square" lIns="91440" tIns="45720" rIns="91440" bIns="45720">
            <a:spAutoFit/>
          </a:bodyPr>
          <a:lstStyle/>
          <a:p>
            <a:pPr algn="ctr"/>
            <a:r>
              <a:rPr lang="en-GB" sz="4000" b="1" cap="none" spc="0" dirty="0">
                <a:ln w="22225">
                  <a:solidFill>
                    <a:schemeClr val="accent2"/>
                  </a:solidFill>
                  <a:prstDash val="solid"/>
                </a:ln>
                <a:solidFill>
                  <a:schemeClr val="accent2">
                    <a:lumMod val="40000"/>
                    <a:lumOff val="60000"/>
                  </a:schemeClr>
                </a:solidFill>
                <a:effectLst/>
              </a:rPr>
              <a:t>Dreambooth</a:t>
            </a:r>
          </a:p>
        </p:txBody>
      </p:sp>
      <p:sp>
        <p:nvSpPr>
          <p:cNvPr id="15" name="Rectangle 14">
            <a:extLst>
              <a:ext uri="{FF2B5EF4-FFF2-40B4-BE49-F238E27FC236}">
                <a16:creationId xmlns:a16="http://schemas.microsoft.com/office/drawing/2014/main" id="{51C2836D-E5ED-1814-09BF-87F25B9710B4}"/>
              </a:ext>
            </a:extLst>
          </p:cNvPr>
          <p:cNvSpPr/>
          <p:nvPr/>
        </p:nvSpPr>
        <p:spPr>
          <a:xfrm>
            <a:off x="9493247" y="1698123"/>
            <a:ext cx="1580882" cy="923330"/>
          </a:xfrm>
          <a:prstGeom prst="rect">
            <a:avLst/>
          </a:prstGeom>
          <a:noFill/>
        </p:spPr>
        <p:txBody>
          <a:bodyPr wrap="none" lIns="91440" tIns="45720" rIns="91440" bIns="45720">
            <a:spAutoFit/>
          </a:bodyPr>
          <a:lstStyle/>
          <a:p>
            <a:pPr algn="ctr"/>
            <a:r>
              <a:rPr lang="en-GB"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LoRa</a:t>
            </a:r>
          </a:p>
        </p:txBody>
      </p:sp>
      <p:sp>
        <p:nvSpPr>
          <p:cNvPr id="16" name="TextBox 15">
            <a:extLst>
              <a:ext uri="{FF2B5EF4-FFF2-40B4-BE49-F238E27FC236}">
                <a16:creationId xmlns:a16="http://schemas.microsoft.com/office/drawing/2014/main" id="{72CDC6E4-E5E9-6433-A266-CC932F691AE4}"/>
              </a:ext>
            </a:extLst>
          </p:cNvPr>
          <p:cNvSpPr txBox="1"/>
          <p:nvPr/>
        </p:nvSpPr>
        <p:spPr>
          <a:xfrm>
            <a:off x="7018688" y="2644269"/>
            <a:ext cx="100540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Baseline</a:t>
            </a:r>
          </a:p>
        </p:txBody>
      </p:sp>
      <p:sp>
        <p:nvSpPr>
          <p:cNvPr id="17" name="TextBox 16">
            <a:extLst>
              <a:ext uri="{FF2B5EF4-FFF2-40B4-BE49-F238E27FC236}">
                <a16:creationId xmlns:a16="http://schemas.microsoft.com/office/drawing/2014/main" id="{3F63EADF-5D46-0786-D9A8-29B6CA133207}"/>
              </a:ext>
            </a:extLst>
          </p:cNvPr>
          <p:cNvSpPr txBox="1"/>
          <p:nvPr/>
        </p:nvSpPr>
        <p:spPr>
          <a:xfrm>
            <a:off x="9377095" y="2644269"/>
            <a:ext cx="2024913"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Fine-tuning Model</a:t>
            </a:r>
          </a:p>
        </p:txBody>
      </p:sp>
    </p:spTree>
    <p:extLst>
      <p:ext uri="{BB962C8B-B14F-4D97-AF65-F5344CB8AC3E}">
        <p14:creationId xmlns:p14="http://schemas.microsoft.com/office/powerpoint/2010/main" val="198143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Techniques - Image Generation</a:t>
            </a:r>
            <a:endParaRPr dirty="0"/>
          </a:p>
        </p:txBody>
      </p:sp>
      <p:graphicFrame>
        <p:nvGraphicFramePr>
          <p:cNvPr id="67" name="Google Shape;67;p15"/>
          <p:cNvGraphicFramePr/>
          <p:nvPr/>
        </p:nvGraphicFramePr>
        <p:xfrm>
          <a:off x="581400" y="1636333"/>
          <a:ext cx="10340600" cy="4389000"/>
        </p:xfrm>
        <a:graphic>
          <a:graphicData uri="http://schemas.openxmlformats.org/drawingml/2006/table">
            <a:tbl>
              <a:tblPr>
                <a:noFill/>
              </a:tblPr>
              <a:tblGrid>
                <a:gridCol w="2477333">
                  <a:extLst>
                    <a:ext uri="{9D8B030D-6E8A-4147-A177-3AD203B41FA5}">
                      <a16:colId xmlns:a16="http://schemas.microsoft.com/office/drawing/2014/main" val="20000"/>
                    </a:ext>
                  </a:extLst>
                </a:gridCol>
                <a:gridCol w="5157800">
                  <a:extLst>
                    <a:ext uri="{9D8B030D-6E8A-4147-A177-3AD203B41FA5}">
                      <a16:colId xmlns:a16="http://schemas.microsoft.com/office/drawing/2014/main" val="20001"/>
                    </a:ext>
                  </a:extLst>
                </a:gridCol>
                <a:gridCol w="2705467">
                  <a:extLst>
                    <a:ext uri="{9D8B030D-6E8A-4147-A177-3AD203B41FA5}">
                      <a16:colId xmlns:a16="http://schemas.microsoft.com/office/drawing/2014/main" val="20002"/>
                    </a:ext>
                  </a:extLst>
                </a:gridCol>
              </a:tblGrid>
              <a:tr h="609560">
                <a:tc>
                  <a:txBody>
                    <a:bodyPr/>
                    <a:lstStyle/>
                    <a:p>
                      <a:pPr marL="0" lvl="0" indent="0" algn="l" rtl="0">
                        <a:spcBef>
                          <a:spcPts val="0"/>
                        </a:spcBef>
                        <a:spcAft>
                          <a:spcPts val="0"/>
                        </a:spcAft>
                        <a:buNone/>
                      </a:pPr>
                      <a:r>
                        <a:rPr lang="en" sz="2400"/>
                        <a:t>Model</a:t>
                      </a:r>
                      <a:endParaRPr sz="2400"/>
                    </a:p>
                  </a:txBody>
                  <a:tcPr marL="121900" marR="121900" marT="121900" marB="121900"/>
                </a:tc>
                <a:tc>
                  <a:txBody>
                    <a:bodyPr/>
                    <a:lstStyle/>
                    <a:p>
                      <a:pPr marL="0" lvl="0" indent="0" algn="l" rtl="0">
                        <a:spcBef>
                          <a:spcPts val="0"/>
                        </a:spcBef>
                        <a:spcAft>
                          <a:spcPts val="0"/>
                        </a:spcAft>
                        <a:buNone/>
                      </a:pPr>
                      <a:r>
                        <a:rPr lang="en" sz="2400"/>
                        <a:t>Description</a:t>
                      </a:r>
                      <a:endParaRPr sz="2400"/>
                    </a:p>
                  </a:txBody>
                  <a:tcPr marL="121900" marR="121900" marT="121900" marB="121900"/>
                </a:tc>
                <a:tc>
                  <a:txBody>
                    <a:bodyPr/>
                    <a:lstStyle/>
                    <a:p>
                      <a:pPr marL="0" lvl="0" indent="0" algn="l" rtl="0">
                        <a:spcBef>
                          <a:spcPts val="0"/>
                        </a:spcBef>
                        <a:spcAft>
                          <a:spcPts val="0"/>
                        </a:spcAft>
                        <a:buNone/>
                      </a:pPr>
                      <a:r>
                        <a:rPr lang="en" sz="2400"/>
                        <a:t>Reference</a:t>
                      </a:r>
                      <a:endParaRPr sz="2400"/>
                    </a:p>
                  </a:txBody>
                  <a:tcPr marL="121900" marR="121900" marT="121900" marB="121900"/>
                </a:tc>
                <a:extLst>
                  <a:ext uri="{0D108BD9-81ED-4DB2-BD59-A6C34878D82A}">
                    <a16:rowId xmlns:a16="http://schemas.microsoft.com/office/drawing/2014/main" val="10000"/>
                  </a:ext>
                </a:extLst>
              </a:tr>
              <a:tr h="2072600">
                <a:tc>
                  <a:txBody>
                    <a:bodyPr/>
                    <a:lstStyle/>
                    <a:p>
                      <a:pPr marL="0" lvl="0" indent="0" algn="l" rtl="0">
                        <a:spcBef>
                          <a:spcPts val="0"/>
                        </a:spcBef>
                        <a:spcAft>
                          <a:spcPts val="0"/>
                        </a:spcAft>
                        <a:buNone/>
                      </a:pPr>
                      <a:r>
                        <a:rPr lang="en" sz="2400"/>
                        <a:t>Stable diffusion</a:t>
                      </a:r>
                      <a:endParaRPr sz="2400"/>
                    </a:p>
                  </a:txBody>
                  <a:tcPr marL="121900" marR="121900" marT="121900" marB="121900"/>
                </a:tc>
                <a:tc>
                  <a:txBody>
                    <a:bodyPr/>
                    <a:lstStyle/>
                    <a:p>
                      <a:pPr marL="457200" lvl="0" indent="-317500" algn="l" rtl="0">
                        <a:spcBef>
                          <a:spcPts val="0"/>
                        </a:spcBef>
                        <a:spcAft>
                          <a:spcPts val="0"/>
                        </a:spcAft>
                        <a:buSzPts val="1400"/>
                        <a:buChar char="-"/>
                      </a:pPr>
                      <a:r>
                        <a:rPr lang="en" sz="2400" dirty="0"/>
                        <a:t>Latent text-to-image diffusion model</a:t>
                      </a:r>
                      <a:endParaRPr sz="2400" dirty="0"/>
                    </a:p>
                    <a:p>
                      <a:pPr marL="457200" lvl="0" indent="-317500" algn="l" rtl="0">
                        <a:spcBef>
                          <a:spcPts val="0"/>
                        </a:spcBef>
                        <a:spcAft>
                          <a:spcPts val="0"/>
                        </a:spcAft>
                        <a:buSzPts val="1400"/>
                        <a:buChar char="-"/>
                      </a:pPr>
                      <a:r>
                        <a:rPr lang="en" sz="2400" dirty="0"/>
                        <a:t>Use checkpoint from trained on </a:t>
                      </a:r>
                      <a:r>
                        <a:rPr lang="en" sz="2400" dirty="0" err="1"/>
                        <a:t>laion</a:t>
                      </a:r>
                      <a:r>
                        <a:rPr lang="en" sz="2400" dirty="0"/>
                        <a:t>-aesthetics v2 5+ dataset</a:t>
                      </a:r>
                      <a:endParaRPr sz="2400" dirty="0"/>
                    </a:p>
                    <a:p>
                      <a:pPr marL="457200" lvl="0" indent="-317500" algn="l" rtl="0">
                        <a:spcBef>
                          <a:spcPts val="0"/>
                        </a:spcBef>
                        <a:spcAft>
                          <a:spcPts val="0"/>
                        </a:spcAft>
                        <a:buSzPts val="1400"/>
                        <a:buChar char="-"/>
                      </a:pPr>
                      <a:r>
                        <a:rPr lang="en" sz="2400" dirty="0"/>
                        <a:t>Finetune with Dreambooth + </a:t>
                      </a:r>
                      <a:r>
                        <a:rPr lang="en" sz="2400" dirty="0" err="1"/>
                        <a:t>LoRA</a:t>
                      </a:r>
                      <a:endParaRPr sz="2400" dirty="0"/>
                    </a:p>
                  </a:txBody>
                  <a:tcPr marL="121900" marR="121900" marT="121900" marB="121900"/>
                </a:tc>
                <a:tc>
                  <a:txBody>
                    <a:bodyPr/>
                    <a:lstStyle/>
                    <a:p>
                      <a:pPr marL="0" lvl="0" indent="0" algn="l" rtl="0">
                        <a:spcBef>
                          <a:spcPts val="0"/>
                        </a:spcBef>
                        <a:spcAft>
                          <a:spcPts val="0"/>
                        </a:spcAft>
                        <a:buNone/>
                      </a:pPr>
                      <a:r>
                        <a:rPr lang="en" sz="2400" u="sng">
                          <a:solidFill>
                            <a:schemeClr val="hlink"/>
                          </a:solidFill>
                          <a:hlinkClick r:id="rId3"/>
                        </a:rPr>
                        <a:t>Rombach et al. (2022)</a:t>
                      </a:r>
                      <a:endParaRPr sz="2400"/>
                    </a:p>
                  </a:txBody>
                  <a:tcPr marL="121900" marR="121900" marT="121900" marB="121900"/>
                </a:tc>
                <a:extLst>
                  <a:ext uri="{0D108BD9-81ED-4DB2-BD59-A6C34878D82A}">
                    <a16:rowId xmlns:a16="http://schemas.microsoft.com/office/drawing/2014/main" val="10001"/>
                  </a:ext>
                </a:extLst>
              </a:tr>
              <a:tr h="1706840">
                <a:tc>
                  <a:txBody>
                    <a:bodyPr/>
                    <a:lstStyle/>
                    <a:p>
                      <a:pPr marL="0" lvl="0" indent="0" algn="l" rtl="0">
                        <a:spcBef>
                          <a:spcPts val="0"/>
                        </a:spcBef>
                        <a:spcAft>
                          <a:spcPts val="0"/>
                        </a:spcAft>
                        <a:buNone/>
                      </a:pPr>
                      <a:r>
                        <a:rPr lang="en" sz="2400"/>
                        <a:t>Wuerstchen</a:t>
                      </a:r>
                      <a:endParaRPr sz="2400"/>
                    </a:p>
                  </a:txBody>
                  <a:tcPr marL="121900" marR="121900" marT="121900" marB="121900"/>
                </a:tc>
                <a:tc>
                  <a:txBody>
                    <a:bodyPr/>
                    <a:lstStyle/>
                    <a:p>
                      <a:pPr marL="457200" lvl="0" indent="-317500" algn="l" rtl="0">
                        <a:spcBef>
                          <a:spcPts val="0"/>
                        </a:spcBef>
                        <a:spcAft>
                          <a:spcPts val="0"/>
                        </a:spcAft>
                        <a:buClr>
                          <a:schemeClr val="dk1"/>
                        </a:buClr>
                        <a:buSzPts val="1400"/>
                        <a:buChar char="-"/>
                      </a:pPr>
                      <a:r>
                        <a:rPr lang="en" sz="2400" dirty="0">
                          <a:solidFill>
                            <a:schemeClr val="dk1"/>
                          </a:solidFill>
                        </a:rPr>
                        <a:t>Latent text-to-image diffusion model with strong compression rate</a:t>
                      </a:r>
                      <a:endParaRPr sz="2400" dirty="0">
                        <a:solidFill>
                          <a:schemeClr val="dk1"/>
                        </a:solidFill>
                      </a:endParaRPr>
                    </a:p>
                    <a:p>
                      <a:pPr marL="457200" lvl="0" indent="-317500" algn="l" rtl="0">
                        <a:spcBef>
                          <a:spcPts val="0"/>
                        </a:spcBef>
                        <a:spcAft>
                          <a:spcPts val="0"/>
                        </a:spcAft>
                        <a:buClr>
                          <a:schemeClr val="dk1"/>
                        </a:buClr>
                        <a:buSzPts val="1400"/>
                        <a:buChar char="-"/>
                      </a:pPr>
                      <a:r>
                        <a:rPr lang="en" sz="2400" dirty="0">
                          <a:solidFill>
                            <a:schemeClr val="dk1"/>
                          </a:solidFill>
                        </a:rPr>
                        <a:t>Finetune from checkpoint </a:t>
                      </a:r>
                      <a:endParaRPr sz="2400" dirty="0"/>
                    </a:p>
                  </a:txBody>
                  <a:tcPr marL="121900" marR="121900" marT="121900" marB="121900"/>
                </a:tc>
                <a:tc>
                  <a:txBody>
                    <a:bodyPr/>
                    <a:lstStyle/>
                    <a:p>
                      <a:pPr marL="0" lvl="0" indent="0" algn="l" rtl="0">
                        <a:spcBef>
                          <a:spcPts val="0"/>
                        </a:spcBef>
                        <a:spcAft>
                          <a:spcPts val="0"/>
                        </a:spcAft>
                        <a:buNone/>
                      </a:pPr>
                      <a:r>
                        <a:rPr lang="en" sz="2400" u="sng" dirty="0">
                          <a:solidFill>
                            <a:schemeClr val="hlink"/>
                          </a:solidFill>
                          <a:hlinkClick r:id="rId4"/>
                        </a:rPr>
                        <a:t>Pernias et al. (2023)</a:t>
                      </a:r>
                      <a:endParaRPr sz="2400" dirty="0"/>
                    </a:p>
                  </a:txBody>
                  <a:tcPr marL="121900" marR="121900" marT="121900" marB="121900"/>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par>
                                <p:cTn id="8" presetID="9"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dissolve">
                                      <p:cBhvr>
                                        <p:cTn id="1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Stable Diffusion</a:t>
            </a:r>
            <a:endParaRPr dirty="0"/>
          </a:p>
        </p:txBody>
      </p:sp>
      <p:pic>
        <p:nvPicPr>
          <p:cNvPr id="73" name="Google Shape;73;p16"/>
          <p:cNvPicPr preferRelativeResize="0"/>
          <p:nvPr/>
        </p:nvPicPr>
        <p:blipFill>
          <a:blip r:embed="rId3">
            <a:alphaModFix/>
          </a:blip>
          <a:stretch>
            <a:fillRect/>
          </a:stretch>
        </p:blipFill>
        <p:spPr>
          <a:xfrm>
            <a:off x="2266934" y="1854700"/>
            <a:ext cx="7658100" cy="2819400"/>
          </a:xfrm>
          <a:prstGeom prst="rect">
            <a:avLst/>
          </a:prstGeom>
          <a:noFill/>
          <a:ln>
            <a:noFill/>
          </a:ln>
        </p:spPr>
      </p:pic>
      <p:sp>
        <p:nvSpPr>
          <p:cNvPr id="74" name="Google Shape;74;p16"/>
          <p:cNvSpPr txBox="1"/>
          <p:nvPr/>
        </p:nvSpPr>
        <p:spPr>
          <a:xfrm>
            <a:off x="1266400" y="5772500"/>
            <a:ext cx="10034400" cy="589200"/>
          </a:xfrm>
          <a:prstGeom prst="rect">
            <a:avLst/>
          </a:prstGeom>
          <a:noFill/>
          <a:ln>
            <a:noFill/>
          </a:ln>
        </p:spPr>
        <p:txBody>
          <a:bodyPr spcFirstLastPara="1" wrap="square" lIns="121900" tIns="121900" rIns="121900" bIns="121900" anchor="t" anchorCtr="0">
            <a:noAutofit/>
          </a:bodyPr>
          <a:lstStyle/>
          <a:p>
            <a:r>
              <a:rPr lang="en" sz="2400" dirty="0"/>
              <a:t>Cuenca, P. et al. (2023). Hands-On Generative AI with Transformers and Diffusion Models. O’Reilly</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dissolve">
                                      <p:cBhvr>
                                        <p:cTn id="7" dur="500"/>
                                        <p:tgtEl>
                                          <p:spTgt spid="74"/>
                                        </p:tgtEl>
                                      </p:cBhvr>
                                    </p:animEffect>
                                  </p:childTnLst>
                                </p:cTn>
                              </p:par>
                              <p:par>
                                <p:cTn id="8" presetID="9"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dissolve">
                                      <p:cBhvr>
                                        <p:cTn id="10" dur="500"/>
                                        <p:tgtEl>
                                          <p:spTgt spid="7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dissolve">
                                      <p:cBhvr>
                                        <p:cTn id="1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Stable Diffusion</a:t>
            </a:r>
            <a:endParaRPr dirty="0"/>
          </a:p>
        </p:txBody>
      </p:sp>
      <p:sp>
        <p:nvSpPr>
          <p:cNvPr id="80" name="Google Shape;80;p17"/>
          <p:cNvSpPr txBox="1">
            <a:spLocks noGrp="1"/>
          </p:cNvSpPr>
          <p:nvPr>
            <p:ph type="body" idx="1"/>
          </p:nvPr>
        </p:nvSpPr>
        <p:spPr>
          <a:xfrm>
            <a:off x="415600" y="1515600"/>
            <a:ext cx="4817600" cy="4555200"/>
          </a:xfrm>
          <a:prstGeom prst="rect">
            <a:avLst/>
          </a:prstGeom>
        </p:spPr>
        <p:txBody>
          <a:bodyPr spcFirstLastPara="1" vert="horz" wrap="square" lIns="121900" tIns="121900" rIns="121900" bIns="121900" rtlCol="0" anchor="t" anchorCtr="0">
            <a:normAutofit/>
          </a:bodyPr>
          <a:lstStyle/>
          <a:p>
            <a:pPr marL="0" indent="0">
              <a:buNone/>
            </a:pPr>
            <a:r>
              <a:rPr lang="en" sz="1800" b="1" dirty="0"/>
              <a:t>Major components</a:t>
            </a:r>
            <a:endParaRPr sz="1800" b="1" dirty="0"/>
          </a:p>
          <a:p>
            <a:pPr indent="-422899">
              <a:spcBef>
                <a:spcPts val="1600"/>
              </a:spcBef>
              <a:buSzPct val="100000"/>
              <a:buChar char="-"/>
            </a:pPr>
            <a:r>
              <a:rPr lang="en" sz="1400" dirty="0"/>
              <a:t>Text encoder</a:t>
            </a:r>
            <a:endParaRPr sz="1400" dirty="0"/>
          </a:p>
          <a:p>
            <a:pPr marL="1108267" lvl="1" indent="-285750">
              <a:buSzPct val="100000"/>
            </a:pPr>
            <a:r>
              <a:rPr lang="en" sz="1400" dirty="0"/>
              <a:t>Tokenization</a:t>
            </a:r>
            <a:endParaRPr sz="1400" dirty="0"/>
          </a:p>
          <a:p>
            <a:pPr marL="1108267" lvl="1" indent="-285750">
              <a:buSzPct val="100000"/>
            </a:pPr>
            <a:r>
              <a:rPr lang="en" sz="1400" dirty="0"/>
              <a:t>Token embedding</a:t>
            </a:r>
            <a:endParaRPr sz="1400" dirty="0"/>
          </a:p>
          <a:p>
            <a:pPr marL="1108267" lvl="1" indent="-285750">
              <a:buSzPct val="100000"/>
            </a:pPr>
            <a:r>
              <a:rPr lang="en" sz="1400" dirty="0"/>
              <a:t>Transformer </a:t>
            </a:r>
            <a:endParaRPr lang="en-US" sz="1400" dirty="0"/>
          </a:p>
          <a:p>
            <a:pPr indent="-422899">
              <a:buSzPct val="100000"/>
              <a:buChar char="-"/>
            </a:pPr>
            <a:endParaRPr lang="en-SG" sz="1400" dirty="0"/>
          </a:p>
          <a:p>
            <a:pPr indent="-422899">
              <a:buSzPct val="100000"/>
              <a:buChar char="-"/>
            </a:pPr>
            <a:r>
              <a:rPr lang="en" sz="1400" dirty="0"/>
              <a:t>VAE</a:t>
            </a:r>
            <a:endParaRPr sz="1400" dirty="0"/>
          </a:p>
          <a:p>
            <a:pPr marL="1108267" lvl="1" indent="-285750">
              <a:buSzPct val="100000"/>
            </a:pPr>
            <a:r>
              <a:rPr lang="en" sz="1400" dirty="0"/>
              <a:t>Compresses image to smaller latent space</a:t>
            </a:r>
            <a:endParaRPr sz="1400" dirty="0"/>
          </a:p>
          <a:p>
            <a:pPr marL="1108267" lvl="1" indent="-285750">
              <a:buSzPct val="100000"/>
            </a:pPr>
            <a:r>
              <a:rPr lang="en" sz="1400" dirty="0"/>
              <a:t>Encoder -&gt; latent representation</a:t>
            </a:r>
            <a:endParaRPr sz="1400" dirty="0"/>
          </a:p>
          <a:p>
            <a:pPr marL="1108267" lvl="1" indent="-285750">
              <a:buSzPct val="100000"/>
            </a:pPr>
            <a:r>
              <a:rPr lang="en" sz="1400" dirty="0"/>
              <a:t>Decode -&gt; reconstruct image</a:t>
            </a:r>
          </a:p>
          <a:p>
            <a:pPr marL="1108267" lvl="1" indent="-285750">
              <a:buSzPct val="100000"/>
            </a:pPr>
            <a:endParaRPr sz="1400" dirty="0"/>
          </a:p>
          <a:p>
            <a:pPr indent="-422899">
              <a:buSzPct val="100000"/>
              <a:buChar char="-"/>
            </a:pPr>
            <a:r>
              <a:rPr lang="en" sz="1400" dirty="0"/>
              <a:t>Classifier-free guidance</a:t>
            </a:r>
            <a:endParaRPr sz="1400" dirty="0"/>
          </a:p>
          <a:p>
            <a:pPr marL="1108267" lvl="1" indent="-285750">
              <a:buSzPct val="100000"/>
            </a:pPr>
            <a:r>
              <a:rPr lang="en" sz="1400" dirty="0"/>
              <a:t>Match with text prompt </a:t>
            </a:r>
            <a:endParaRPr sz="1400" dirty="0"/>
          </a:p>
          <a:p>
            <a:pPr marL="1108267" lvl="1" indent="-285750">
              <a:buSzPct val="100000"/>
            </a:pPr>
            <a:r>
              <a:rPr lang="en" sz="1400" dirty="0"/>
              <a:t>Predict image with text prompt conditioning and without</a:t>
            </a:r>
          </a:p>
          <a:p>
            <a:pPr marL="822517" lvl="1" indent="0">
              <a:buSzPct val="100000"/>
              <a:buNone/>
            </a:pPr>
            <a:endParaRPr sz="1400" dirty="0"/>
          </a:p>
          <a:p>
            <a:pPr indent="-422899">
              <a:buSzPct val="100000"/>
              <a:buChar char="-"/>
            </a:pPr>
            <a:r>
              <a:rPr lang="en" sz="1400" dirty="0" err="1"/>
              <a:t>UNet</a:t>
            </a:r>
            <a:endParaRPr sz="1400" dirty="0"/>
          </a:p>
          <a:p>
            <a:pPr marL="1108267" lvl="1" indent="-285750">
              <a:buSzPct val="100000"/>
            </a:pPr>
            <a:r>
              <a:rPr lang="en" sz="1400" dirty="0"/>
              <a:t>Denoise image</a:t>
            </a:r>
            <a:endParaRPr sz="1400" dirty="0"/>
          </a:p>
          <a:p>
            <a:pPr marL="1108267" lvl="1" indent="-285750">
              <a:buSzPct val="100000"/>
            </a:pPr>
            <a:r>
              <a:rPr lang="en" sz="1400" dirty="0"/>
              <a:t>Conditioned on text embeddings</a:t>
            </a:r>
            <a:endParaRPr sz="1400" dirty="0"/>
          </a:p>
        </p:txBody>
      </p:sp>
      <p:pic>
        <p:nvPicPr>
          <p:cNvPr id="81" name="Google Shape;81;p17"/>
          <p:cNvPicPr preferRelativeResize="0"/>
          <p:nvPr/>
        </p:nvPicPr>
        <p:blipFill>
          <a:blip r:embed="rId3">
            <a:alphaModFix/>
          </a:blip>
          <a:stretch>
            <a:fillRect/>
          </a:stretch>
        </p:blipFill>
        <p:spPr>
          <a:xfrm>
            <a:off x="5233200" y="2001933"/>
            <a:ext cx="6543200" cy="33404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Stable Diffusion</a:t>
            </a:r>
            <a:endParaRPr/>
          </a:p>
        </p:txBody>
      </p:sp>
      <p:pic>
        <p:nvPicPr>
          <p:cNvPr id="87" name="Google Shape;87;p18"/>
          <p:cNvPicPr preferRelativeResize="0"/>
          <p:nvPr/>
        </p:nvPicPr>
        <p:blipFill>
          <a:blip r:embed="rId3">
            <a:alphaModFix/>
          </a:blip>
          <a:stretch>
            <a:fillRect/>
          </a:stretch>
        </p:blipFill>
        <p:spPr>
          <a:xfrm>
            <a:off x="5557934" y="256768"/>
            <a:ext cx="5995767" cy="6069833"/>
          </a:xfrm>
          <a:prstGeom prst="rect">
            <a:avLst/>
          </a:prstGeom>
          <a:noFill/>
          <a:ln>
            <a:noFill/>
          </a:ln>
        </p:spPr>
      </p:pic>
      <p:sp>
        <p:nvSpPr>
          <p:cNvPr id="88" name="Google Shape;88;p18"/>
          <p:cNvSpPr txBox="1">
            <a:spLocks noGrp="1"/>
          </p:cNvSpPr>
          <p:nvPr>
            <p:ph type="body" idx="1"/>
          </p:nvPr>
        </p:nvSpPr>
        <p:spPr>
          <a:xfrm>
            <a:off x="415600" y="1515600"/>
            <a:ext cx="4817600" cy="4555200"/>
          </a:xfrm>
          <a:prstGeom prst="rect">
            <a:avLst/>
          </a:prstGeom>
        </p:spPr>
        <p:txBody>
          <a:bodyPr spcFirstLastPara="1" vert="horz" wrap="square" lIns="121900" tIns="121900" rIns="121900" bIns="121900" rtlCol="0" anchor="t" anchorCtr="0">
            <a:noAutofit/>
          </a:bodyPr>
          <a:lstStyle/>
          <a:p>
            <a:pPr marL="0" indent="0">
              <a:buNone/>
            </a:pPr>
            <a:r>
              <a:rPr lang="en" sz="1800" b="1" dirty="0">
                <a:latin typeface="Times New Roman" panose="02020603050405020304" pitchFamily="18" charset="0"/>
                <a:cs typeface="Times New Roman" panose="02020603050405020304" pitchFamily="18" charset="0"/>
              </a:rPr>
              <a:t>Major components</a:t>
            </a:r>
            <a:endParaRPr sz="1800" b="1" dirty="0">
              <a:latin typeface="Times New Roman" panose="02020603050405020304" pitchFamily="18" charset="0"/>
              <a:cs typeface="Times New Roman" panose="02020603050405020304" pitchFamily="18" charset="0"/>
            </a:endParaRPr>
          </a:p>
          <a:p>
            <a:pPr indent="-422899">
              <a:spcBef>
                <a:spcPts val="1600"/>
              </a:spcBef>
              <a:buSzPct val="100000"/>
              <a:buChar char="-"/>
            </a:pPr>
            <a:r>
              <a:rPr lang="en" sz="1400" b="1" dirty="0">
                <a:latin typeface="Times New Roman" panose="02020603050405020304" pitchFamily="18" charset="0"/>
                <a:cs typeface="Times New Roman" panose="02020603050405020304" pitchFamily="18" charset="0"/>
              </a:rPr>
              <a:t>Text encoder</a:t>
            </a:r>
            <a:endParaRPr sz="1400" b="1" dirty="0">
              <a:latin typeface="Times New Roman" panose="02020603050405020304" pitchFamily="18" charset="0"/>
              <a:cs typeface="Times New Roman" panose="02020603050405020304" pitchFamily="18" charset="0"/>
            </a:endParaRPr>
          </a:p>
          <a:p>
            <a:pPr marL="1108267" lvl="1" indent="-285750">
              <a:buSzPct val="100000"/>
            </a:pPr>
            <a:r>
              <a:rPr lang="en" sz="1400" b="1" dirty="0">
                <a:latin typeface="Times New Roman" panose="02020603050405020304" pitchFamily="18" charset="0"/>
                <a:cs typeface="Times New Roman" panose="02020603050405020304" pitchFamily="18" charset="0"/>
              </a:rPr>
              <a:t>Tokenization</a:t>
            </a:r>
            <a:endParaRPr sz="1400" b="1" dirty="0">
              <a:latin typeface="Times New Roman" panose="02020603050405020304" pitchFamily="18" charset="0"/>
              <a:cs typeface="Times New Roman" panose="02020603050405020304" pitchFamily="18" charset="0"/>
            </a:endParaRPr>
          </a:p>
          <a:p>
            <a:pPr marL="1108267" lvl="1" indent="-285750">
              <a:buSzPct val="100000"/>
            </a:pPr>
            <a:r>
              <a:rPr lang="en" sz="1400" b="1" dirty="0">
                <a:latin typeface="Times New Roman" panose="02020603050405020304" pitchFamily="18" charset="0"/>
                <a:cs typeface="Times New Roman" panose="02020603050405020304" pitchFamily="18" charset="0"/>
              </a:rPr>
              <a:t>Token embedding</a:t>
            </a:r>
            <a:endParaRPr sz="1400" b="1" dirty="0">
              <a:latin typeface="Times New Roman" panose="02020603050405020304" pitchFamily="18" charset="0"/>
              <a:cs typeface="Times New Roman" panose="02020603050405020304" pitchFamily="18" charset="0"/>
            </a:endParaRPr>
          </a:p>
          <a:p>
            <a:pPr marL="1108267" lvl="1" indent="-285750">
              <a:buSzPct val="100000"/>
            </a:pPr>
            <a:r>
              <a:rPr lang="en" sz="1400" b="1" dirty="0">
                <a:latin typeface="Times New Roman" panose="02020603050405020304" pitchFamily="18" charset="0"/>
                <a:cs typeface="Times New Roman" panose="02020603050405020304" pitchFamily="18" charset="0"/>
              </a:rPr>
              <a:t>Transformer </a:t>
            </a:r>
          </a:p>
          <a:p>
            <a:pPr lvl="1" indent="-396653">
              <a:buSzPct val="100000"/>
              <a:buChar char="-"/>
            </a:pPr>
            <a:endParaRPr sz="1400" b="1" dirty="0">
              <a:latin typeface="Times New Roman" panose="02020603050405020304" pitchFamily="18" charset="0"/>
              <a:cs typeface="Times New Roman" panose="02020603050405020304" pitchFamily="18" charset="0"/>
            </a:endParaRPr>
          </a:p>
          <a:p>
            <a:pPr indent="-422899">
              <a:buSzPct val="100000"/>
              <a:buChar char="-"/>
            </a:pPr>
            <a:r>
              <a:rPr lang="en" sz="1400" dirty="0">
                <a:latin typeface="Times New Roman" panose="02020603050405020304" pitchFamily="18" charset="0"/>
                <a:cs typeface="Times New Roman" panose="02020603050405020304" pitchFamily="18" charset="0"/>
              </a:rPr>
              <a:t>VAE</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Compresses image to smaller latent space</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Encoder -&gt; latent representation</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Decode -&gt; reconstruct image</a:t>
            </a:r>
          </a:p>
          <a:p>
            <a:pPr lvl="1" indent="-396653">
              <a:buSzPct val="100000"/>
              <a:buChar char="-"/>
            </a:pPr>
            <a:endParaRPr sz="1400" dirty="0">
              <a:latin typeface="Times New Roman" panose="02020603050405020304" pitchFamily="18" charset="0"/>
              <a:cs typeface="Times New Roman" panose="02020603050405020304" pitchFamily="18" charset="0"/>
            </a:endParaRPr>
          </a:p>
          <a:p>
            <a:pPr indent="-422899">
              <a:buSzPct val="100000"/>
              <a:buChar char="-"/>
            </a:pPr>
            <a:r>
              <a:rPr lang="en" sz="1400" dirty="0">
                <a:latin typeface="Times New Roman" panose="02020603050405020304" pitchFamily="18" charset="0"/>
                <a:cs typeface="Times New Roman" panose="02020603050405020304" pitchFamily="18" charset="0"/>
              </a:rPr>
              <a:t>Classifier-free guidance</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Match with text prompt </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Predict image with text prompt conditioning and without</a:t>
            </a:r>
          </a:p>
          <a:p>
            <a:pPr marL="1108267" lvl="1" indent="-285750">
              <a:buSzPct val="100000"/>
            </a:pPr>
            <a:endParaRPr sz="1400" dirty="0">
              <a:latin typeface="Times New Roman" panose="02020603050405020304" pitchFamily="18" charset="0"/>
              <a:cs typeface="Times New Roman" panose="02020603050405020304" pitchFamily="18" charset="0"/>
            </a:endParaRPr>
          </a:p>
          <a:p>
            <a:pPr indent="-422899">
              <a:buSzPct val="100000"/>
              <a:buChar char="-"/>
            </a:pPr>
            <a:r>
              <a:rPr lang="en" sz="1400" dirty="0" err="1">
                <a:latin typeface="Times New Roman" panose="02020603050405020304" pitchFamily="18" charset="0"/>
                <a:cs typeface="Times New Roman" panose="02020603050405020304" pitchFamily="18" charset="0"/>
              </a:rPr>
              <a:t>UNet</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Denoise image</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Conditioned on text embeddings</a:t>
            </a:r>
            <a:endParaRPr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3" name="TextBox 2">
            <a:extLst>
              <a:ext uri="{FF2B5EF4-FFF2-40B4-BE49-F238E27FC236}">
                <a16:creationId xmlns:a16="http://schemas.microsoft.com/office/drawing/2014/main" id="{E8E82657-6021-211D-B2C0-427D87E86CF0}"/>
              </a:ext>
            </a:extLst>
          </p:cNvPr>
          <p:cNvSpPr txBox="1"/>
          <p:nvPr/>
        </p:nvSpPr>
        <p:spPr>
          <a:xfrm>
            <a:off x="6531517" y="3132738"/>
            <a:ext cx="367087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Project Background/Objective/Aim</a:t>
            </a:r>
          </a:p>
        </p:txBody>
      </p:sp>
      <p:sp>
        <p:nvSpPr>
          <p:cNvPr id="4" name="Rectangle 3">
            <a:extLst>
              <a:ext uri="{FF2B5EF4-FFF2-40B4-BE49-F238E27FC236}">
                <a16:creationId xmlns:a16="http://schemas.microsoft.com/office/drawing/2014/main" id="{157BA8A9-2765-28AE-858B-8CF970FBB513}"/>
              </a:ext>
            </a:extLst>
          </p:cNvPr>
          <p:cNvSpPr/>
          <p:nvPr/>
        </p:nvSpPr>
        <p:spPr>
          <a:xfrm>
            <a:off x="6941646" y="1663159"/>
            <a:ext cx="3259940" cy="923330"/>
          </a:xfrm>
          <a:prstGeom prst="rect">
            <a:avLst/>
          </a:prstGeom>
          <a:solidFill>
            <a:schemeClr val="bg1"/>
          </a:solid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 name="TextBox 4">
            <a:extLst>
              <a:ext uri="{FF2B5EF4-FFF2-40B4-BE49-F238E27FC236}">
                <a16:creationId xmlns:a16="http://schemas.microsoft.com/office/drawing/2014/main" id="{29E03E7E-E9A5-77F9-DC89-84C9A9196FE3}"/>
              </a:ext>
            </a:extLst>
          </p:cNvPr>
          <p:cNvSpPr txBox="1"/>
          <p:nvPr/>
        </p:nvSpPr>
        <p:spPr>
          <a:xfrm>
            <a:off x="6531517" y="3502070"/>
            <a:ext cx="5348133" cy="1231106"/>
          </a:xfrm>
          <a:prstGeom prst="rect">
            <a:avLst/>
          </a:prstGeom>
          <a:noFill/>
        </p:spPr>
        <p:txBody>
          <a:bodyPr wrap="square" rtlCol="0">
            <a:spAutoFit/>
          </a:bodyPr>
          <a:lstStyle/>
          <a:p>
            <a:pPr marL="457200" marR="0" lvl="0" indent="-317500" algn="just" rtl="0">
              <a:spcBef>
                <a:spcPts val="0"/>
              </a:spcBef>
              <a:spcAft>
                <a:spcPts val="0"/>
              </a:spcAft>
              <a:buClr>
                <a:srgbClr val="000000"/>
              </a:buClr>
              <a:buSzPts val="1400"/>
              <a:buFont typeface="Times New Roman"/>
              <a:buChar char="●"/>
            </a:pPr>
            <a:endParaRPr lang="en-US" sz="1400" b="0" i="0" u="none" strike="noStrike" dirty="0">
              <a:solidFill>
                <a:srgbClr val="000000"/>
              </a:solidFill>
              <a:latin typeface="Times New Roman"/>
              <a:ea typeface="Times New Roman"/>
              <a:cs typeface="Times New Roman"/>
              <a:sym typeface="Times New Roman"/>
            </a:endParaRPr>
          </a:p>
          <a:p>
            <a:pPr marL="457200" marR="0" lvl="0" indent="-317500" algn="just" rtl="0">
              <a:spcBef>
                <a:spcPts val="0"/>
              </a:spcBef>
              <a:spcAft>
                <a:spcPts val="0"/>
              </a:spcAft>
              <a:buClr>
                <a:srgbClr val="000000"/>
              </a:buClr>
              <a:buSzPts val="1400"/>
              <a:buFont typeface="Times New Roman"/>
              <a:buChar char="●"/>
            </a:pPr>
            <a:r>
              <a:rPr lang="en-US" sz="1400" b="0" i="0" u="none" strike="noStrike" dirty="0">
                <a:solidFill>
                  <a:srgbClr val="000000"/>
                </a:solidFill>
                <a:latin typeface="Times New Roman"/>
                <a:ea typeface="Times New Roman"/>
                <a:cs typeface="Times New Roman"/>
                <a:sym typeface="Times New Roman"/>
              </a:rPr>
              <a:t>provide interior design visualizations</a:t>
            </a:r>
          </a:p>
          <a:p>
            <a:pPr marL="139700" marR="0" lvl="0" algn="just" rtl="0">
              <a:spcBef>
                <a:spcPts val="0"/>
              </a:spcBef>
              <a:spcAft>
                <a:spcPts val="0"/>
              </a:spcAft>
              <a:buClr>
                <a:srgbClr val="000000"/>
              </a:buClr>
              <a:buSzPts val="1400"/>
            </a:pPr>
            <a:endParaRPr lang="en-US" sz="1400" dirty="0">
              <a:latin typeface="Times New Roman"/>
              <a:ea typeface="Times New Roman"/>
              <a:cs typeface="Times New Roman"/>
              <a:sym typeface="Times New Roman"/>
            </a:endParaRPr>
          </a:p>
          <a:p>
            <a:pPr marL="457200" marR="0" lvl="0" indent="-317500" algn="just" rtl="0">
              <a:spcBef>
                <a:spcPts val="0"/>
              </a:spcBef>
              <a:spcAft>
                <a:spcPts val="0"/>
              </a:spcAft>
              <a:buClr>
                <a:srgbClr val="000000"/>
              </a:buClr>
              <a:buSzPts val="1400"/>
              <a:buFont typeface="Times New Roman"/>
              <a:buChar char="●"/>
            </a:pPr>
            <a:r>
              <a:rPr lang="en-US" sz="1400" b="0" i="0" u="none" strike="noStrike" dirty="0">
                <a:solidFill>
                  <a:srgbClr val="000000"/>
                </a:solidFill>
                <a:latin typeface="Times New Roman"/>
                <a:ea typeface="Times New Roman"/>
                <a:cs typeface="Times New Roman"/>
                <a:sym typeface="Times New Roman"/>
              </a:rPr>
              <a:t>quick and easy method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1584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Stable Diffusion</a:t>
            </a:r>
            <a:endParaRPr/>
          </a:p>
        </p:txBody>
      </p:sp>
      <p:pic>
        <p:nvPicPr>
          <p:cNvPr id="94" name="Google Shape;94;p19"/>
          <p:cNvPicPr preferRelativeResize="0"/>
          <p:nvPr/>
        </p:nvPicPr>
        <p:blipFill>
          <a:blip r:embed="rId3">
            <a:alphaModFix/>
          </a:blip>
          <a:stretch>
            <a:fillRect/>
          </a:stretch>
        </p:blipFill>
        <p:spPr>
          <a:xfrm>
            <a:off x="5233067" y="2833034"/>
            <a:ext cx="6375032" cy="1537300"/>
          </a:xfrm>
          <a:prstGeom prst="rect">
            <a:avLst/>
          </a:prstGeom>
          <a:noFill/>
          <a:ln>
            <a:noFill/>
          </a:ln>
        </p:spPr>
      </p:pic>
      <p:sp>
        <p:nvSpPr>
          <p:cNvPr id="95" name="Google Shape;95;p19"/>
          <p:cNvSpPr txBox="1">
            <a:spLocks noGrp="1"/>
          </p:cNvSpPr>
          <p:nvPr>
            <p:ph type="body" idx="1"/>
          </p:nvPr>
        </p:nvSpPr>
        <p:spPr>
          <a:xfrm>
            <a:off x="415600" y="1515600"/>
            <a:ext cx="4817600" cy="4555200"/>
          </a:xfrm>
          <a:prstGeom prst="rect">
            <a:avLst/>
          </a:prstGeom>
        </p:spPr>
        <p:txBody>
          <a:bodyPr spcFirstLastPara="1" vert="horz" wrap="square" lIns="121900" tIns="121900" rIns="121900" bIns="121900" rtlCol="0" anchor="t" anchorCtr="0">
            <a:normAutofit/>
          </a:bodyPr>
          <a:lstStyle/>
          <a:p>
            <a:pPr marL="0" indent="0">
              <a:buNone/>
            </a:pPr>
            <a:r>
              <a:rPr lang="en" sz="1800" b="1" dirty="0">
                <a:latin typeface="Times New Roman" panose="02020603050405020304" pitchFamily="18" charset="0"/>
                <a:cs typeface="Times New Roman" panose="02020603050405020304" pitchFamily="18" charset="0"/>
              </a:rPr>
              <a:t>Major components</a:t>
            </a:r>
            <a:endParaRPr sz="1800" b="1" dirty="0">
              <a:latin typeface="Times New Roman" panose="02020603050405020304" pitchFamily="18" charset="0"/>
              <a:cs typeface="Times New Roman" panose="02020603050405020304" pitchFamily="18" charset="0"/>
            </a:endParaRPr>
          </a:p>
          <a:p>
            <a:pPr indent="-422899">
              <a:spcBef>
                <a:spcPts val="1600"/>
              </a:spcBef>
              <a:buSzPct val="100000"/>
              <a:buChar char="-"/>
            </a:pPr>
            <a:r>
              <a:rPr lang="en" sz="1400" dirty="0">
                <a:latin typeface="Times New Roman" panose="02020603050405020304" pitchFamily="18" charset="0"/>
                <a:cs typeface="Times New Roman" panose="02020603050405020304" pitchFamily="18" charset="0"/>
              </a:rPr>
              <a:t>Text encoder</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Tokenization</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Token embedding</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Transformer </a:t>
            </a:r>
          </a:p>
          <a:p>
            <a:pPr marL="822517" lvl="1" indent="0">
              <a:buSzPct val="100000"/>
              <a:buNone/>
            </a:pPr>
            <a:endParaRPr sz="1400" dirty="0">
              <a:latin typeface="Times New Roman" panose="02020603050405020304" pitchFamily="18" charset="0"/>
              <a:cs typeface="Times New Roman" panose="02020603050405020304" pitchFamily="18" charset="0"/>
            </a:endParaRPr>
          </a:p>
          <a:p>
            <a:pPr indent="-422899">
              <a:buSzPct val="100000"/>
              <a:buChar char="-"/>
            </a:pPr>
            <a:r>
              <a:rPr lang="en" sz="1400" b="1" dirty="0">
                <a:latin typeface="Times New Roman" panose="02020603050405020304" pitchFamily="18" charset="0"/>
                <a:cs typeface="Times New Roman" panose="02020603050405020304" pitchFamily="18" charset="0"/>
              </a:rPr>
              <a:t>VAE</a:t>
            </a:r>
            <a:endParaRPr sz="1400" b="1" dirty="0">
              <a:latin typeface="Times New Roman" panose="02020603050405020304" pitchFamily="18" charset="0"/>
              <a:cs typeface="Times New Roman" panose="02020603050405020304" pitchFamily="18" charset="0"/>
            </a:endParaRPr>
          </a:p>
          <a:p>
            <a:pPr marL="1108267" lvl="1" indent="-285750">
              <a:buSzPct val="100000"/>
            </a:pPr>
            <a:r>
              <a:rPr lang="en" sz="1400" b="1" dirty="0">
                <a:latin typeface="Times New Roman" panose="02020603050405020304" pitchFamily="18" charset="0"/>
                <a:cs typeface="Times New Roman" panose="02020603050405020304" pitchFamily="18" charset="0"/>
              </a:rPr>
              <a:t>Compresses image to smaller latent space</a:t>
            </a:r>
            <a:endParaRPr sz="1400" b="1" dirty="0">
              <a:latin typeface="Times New Roman" panose="02020603050405020304" pitchFamily="18" charset="0"/>
              <a:cs typeface="Times New Roman" panose="02020603050405020304" pitchFamily="18" charset="0"/>
            </a:endParaRPr>
          </a:p>
          <a:p>
            <a:pPr marL="1108267" lvl="1" indent="-285750">
              <a:buSzPct val="100000"/>
            </a:pPr>
            <a:r>
              <a:rPr lang="en" sz="1400" b="1" dirty="0">
                <a:latin typeface="Times New Roman" panose="02020603050405020304" pitchFamily="18" charset="0"/>
                <a:cs typeface="Times New Roman" panose="02020603050405020304" pitchFamily="18" charset="0"/>
              </a:rPr>
              <a:t>Encoder -&gt; latent representation</a:t>
            </a:r>
            <a:endParaRPr sz="1400" b="1" dirty="0">
              <a:latin typeface="Times New Roman" panose="02020603050405020304" pitchFamily="18" charset="0"/>
              <a:cs typeface="Times New Roman" panose="02020603050405020304" pitchFamily="18" charset="0"/>
            </a:endParaRPr>
          </a:p>
          <a:p>
            <a:pPr marL="1108267" lvl="1" indent="-285750">
              <a:buSzPct val="100000"/>
            </a:pPr>
            <a:r>
              <a:rPr lang="en" sz="1400" b="1" dirty="0">
                <a:latin typeface="Times New Roman" panose="02020603050405020304" pitchFamily="18" charset="0"/>
                <a:cs typeface="Times New Roman" panose="02020603050405020304" pitchFamily="18" charset="0"/>
              </a:rPr>
              <a:t>Decode -&gt; reconstruct image</a:t>
            </a:r>
          </a:p>
          <a:p>
            <a:pPr marL="822517" lvl="1" indent="0">
              <a:buSzPct val="100000"/>
              <a:buNone/>
            </a:pPr>
            <a:endParaRPr sz="1400" b="1" dirty="0">
              <a:latin typeface="Times New Roman" panose="02020603050405020304" pitchFamily="18" charset="0"/>
              <a:cs typeface="Times New Roman" panose="02020603050405020304" pitchFamily="18" charset="0"/>
            </a:endParaRPr>
          </a:p>
          <a:p>
            <a:pPr indent="-422899">
              <a:buSzPct val="100000"/>
              <a:buChar char="-"/>
            </a:pPr>
            <a:r>
              <a:rPr lang="en" sz="1400" dirty="0">
                <a:latin typeface="Times New Roman" panose="02020603050405020304" pitchFamily="18" charset="0"/>
                <a:cs typeface="Times New Roman" panose="02020603050405020304" pitchFamily="18" charset="0"/>
              </a:rPr>
              <a:t>Classifier-free guidance</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Match with text prompt </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Predict image with text prompt conditioning and without</a:t>
            </a:r>
            <a:endParaRPr sz="1400" dirty="0">
              <a:latin typeface="Times New Roman" panose="02020603050405020304" pitchFamily="18" charset="0"/>
              <a:cs typeface="Times New Roman" panose="02020603050405020304" pitchFamily="18" charset="0"/>
            </a:endParaRPr>
          </a:p>
          <a:p>
            <a:pPr indent="-422899">
              <a:buSzPct val="100000"/>
              <a:buChar char="-"/>
            </a:pPr>
            <a:r>
              <a:rPr lang="en" sz="1400" dirty="0" err="1">
                <a:latin typeface="Times New Roman" panose="02020603050405020304" pitchFamily="18" charset="0"/>
                <a:cs typeface="Times New Roman" panose="02020603050405020304" pitchFamily="18" charset="0"/>
              </a:rPr>
              <a:t>UNet</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Denoise image</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Conditioned on text embeddings</a:t>
            </a:r>
            <a:endParaRPr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Stable Diffusion</a:t>
            </a:r>
            <a:endParaRPr dirty="0"/>
          </a:p>
        </p:txBody>
      </p:sp>
      <p:sp>
        <p:nvSpPr>
          <p:cNvPr id="101" name="Google Shape;101;p20"/>
          <p:cNvSpPr txBox="1">
            <a:spLocks noGrp="1"/>
          </p:cNvSpPr>
          <p:nvPr>
            <p:ph type="body" idx="1"/>
          </p:nvPr>
        </p:nvSpPr>
        <p:spPr>
          <a:xfrm>
            <a:off x="415600" y="1515600"/>
            <a:ext cx="4817600" cy="4555200"/>
          </a:xfrm>
          <a:prstGeom prst="rect">
            <a:avLst/>
          </a:prstGeom>
        </p:spPr>
        <p:txBody>
          <a:bodyPr spcFirstLastPara="1" vert="horz" wrap="square" lIns="121900" tIns="121900" rIns="121900" bIns="121900" rtlCol="0" anchor="t" anchorCtr="0">
            <a:normAutofit/>
          </a:bodyPr>
          <a:lstStyle/>
          <a:p>
            <a:pPr marL="0" indent="0">
              <a:buNone/>
            </a:pPr>
            <a:r>
              <a:rPr lang="en" sz="1600" dirty="0">
                <a:latin typeface="Times New Roman" panose="02020603050405020304" pitchFamily="18" charset="0"/>
                <a:cs typeface="Times New Roman" panose="02020603050405020304" pitchFamily="18" charset="0"/>
              </a:rPr>
              <a:t>Major components</a:t>
            </a:r>
            <a:endParaRPr sz="1600" dirty="0">
              <a:latin typeface="Times New Roman" panose="02020603050405020304" pitchFamily="18" charset="0"/>
              <a:cs typeface="Times New Roman" panose="02020603050405020304" pitchFamily="18" charset="0"/>
            </a:endParaRPr>
          </a:p>
          <a:p>
            <a:pPr indent="-422899">
              <a:spcBef>
                <a:spcPts val="1600"/>
              </a:spcBef>
              <a:buSzPct val="100000"/>
              <a:buChar char="-"/>
            </a:pPr>
            <a:r>
              <a:rPr lang="en" sz="1400" dirty="0">
                <a:latin typeface="Times New Roman" panose="02020603050405020304" pitchFamily="18" charset="0"/>
                <a:cs typeface="Times New Roman" panose="02020603050405020304" pitchFamily="18" charset="0"/>
              </a:rPr>
              <a:t>Text encoder</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Tokenization</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Token embedding</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Transformer </a:t>
            </a:r>
          </a:p>
          <a:p>
            <a:pPr marL="1108267" lvl="1" indent="-285750">
              <a:buSzPct val="100000"/>
            </a:pPr>
            <a:endParaRPr sz="1400" dirty="0">
              <a:latin typeface="Times New Roman" panose="02020603050405020304" pitchFamily="18" charset="0"/>
              <a:cs typeface="Times New Roman" panose="02020603050405020304" pitchFamily="18" charset="0"/>
            </a:endParaRPr>
          </a:p>
          <a:p>
            <a:pPr indent="-422899">
              <a:buSzPct val="100000"/>
              <a:buChar char="-"/>
            </a:pPr>
            <a:r>
              <a:rPr lang="en" sz="1400" dirty="0">
                <a:latin typeface="Times New Roman" panose="02020603050405020304" pitchFamily="18" charset="0"/>
                <a:cs typeface="Times New Roman" panose="02020603050405020304" pitchFamily="18" charset="0"/>
              </a:rPr>
              <a:t>VAE</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Compresses image to smaller latent space</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Encoder -&gt; latent representation</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Decode -&gt; reconstruct image</a:t>
            </a:r>
          </a:p>
          <a:p>
            <a:pPr lvl="1" indent="-396653">
              <a:buSzPct val="100000"/>
              <a:buChar char="-"/>
            </a:pPr>
            <a:endParaRPr sz="1400" dirty="0">
              <a:latin typeface="Times New Roman" panose="02020603050405020304" pitchFamily="18" charset="0"/>
              <a:cs typeface="Times New Roman" panose="02020603050405020304" pitchFamily="18" charset="0"/>
            </a:endParaRPr>
          </a:p>
          <a:p>
            <a:pPr indent="-422899">
              <a:buSzPct val="100000"/>
              <a:buChar char="-"/>
            </a:pPr>
            <a:r>
              <a:rPr lang="en" sz="1400" dirty="0">
                <a:latin typeface="Times New Roman" panose="02020603050405020304" pitchFamily="18" charset="0"/>
                <a:cs typeface="Times New Roman" panose="02020603050405020304" pitchFamily="18" charset="0"/>
              </a:rPr>
              <a:t>Classifier-free guidance</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Match with text prompt </a:t>
            </a:r>
            <a:endParaRPr sz="1400" dirty="0">
              <a:latin typeface="Times New Roman" panose="02020603050405020304" pitchFamily="18" charset="0"/>
              <a:cs typeface="Times New Roman" panose="02020603050405020304" pitchFamily="18" charset="0"/>
            </a:endParaRPr>
          </a:p>
          <a:p>
            <a:pPr marL="1108267" lvl="1" indent="-285750">
              <a:buSzPct val="100000"/>
            </a:pPr>
            <a:r>
              <a:rPr lang="en" sz="1400" dirty="0">
                <a:latin typeface="Times New Roman" panose="02020603050405020304" pitchFamily="18" charset="0"/>
                <a:cs typeface="Times New Roman" panose="02020603050405020304" pitchFamily="18" charset="0"/>
              </a:rPr>
              <a:t>Predict image with text prompt conditioning and without</a:t>
            </a:r>
          </a:p>
          <a:p>
            <a:pPr marL="1108267" lvl="1" indent="-285750">
              <a:buSzPct val="100000"/>
            </a:pPr>
            <a:endParaRPr sz="1400" dirty="0">
              <a:latin typeface="Times New Roman" panose="02020603050405020304" pitchFamily="18" charset="0"/>
              <a:cs typeface="Times New Roman" panose="02020603050405020304" pitchFamily="18" charset="0"/>
            </a:endParaRPr>
          </a:p>
          <a:p>
            <a:pPr indent="-422899">
              <a:buSzPct val="100000"/>
              <a:buChar char="-"/>
            </a:pPr>
            <a:r>
              <a:rPr lang="en" sz="1400" b="1" dirty="0" err="1">
                <a:latin typeface="Times New Roman" panose="02020603050405020304" pitchFamily="18" charset="0"/>
                <a:cs typeface="Times New Roman" panose="02020603050405020304" pitchFamily="18" charset="0"/>
              </a:rPr>
              <a:t>UNet</a:t>
            </a:r>
            <a:endParaRPr sz="1400" b="1" dirty="0">
              <a:latin typeface="Times New Roman" panose="02020603050405020304" pitchFamily="18" charset="0"/>
              <a:cs typeface="Times New Roman" panose="02020603050405020304" pitchFamily="18" charset="0"/>
            </a:endParaRPr>
          </a:p>
          <a:p>
            <a:pPr marL="1108267" lvl="1" indent="-285750">
              <a:buSzPct val="100000"/>
            </a:pPr>
            <a:r>
              <a:rPr lang="en" sz="1400" b="1" dirty="0">
                <a:latin typeface="Times New Roman" panose="02020603050405020304" pitchFamily="18" charset="0"/>
                <a:cs typeface="Times New Roman" panose="02020603050405020304" pitchFamily="18" charset="0"/>
              </a:rPr>
              <a:t>Denoise image</a:t>
            </a:r>
            <a:endParaRPr sz="1400" b="1" dirty="0">
              <a:latin typeface="Times New Roman" panose="02020603050405020304" pitchFamily="18" charset="0"/>
              <a:cs typeface="Times New Roman" panose="02020603050405020304" pitchFamily="18" charset="0"/>
            </a:endParaRPr>
          </a:p>
          <a:p>
            <a:pPr marL="1108267" lvl="1" indent="-285750">
              <a:buSzPct val="100000"/>
            </a:pPr>
            <a:r>
              <a:rPr lang="en" sz="1400" b="1" dirty="0">
                <a:latin typeface="Times New Roman" panose="02020603050405020304" pitchFamily="18" charset="0"/>
                <a:cs typeface="Times New Roman" panose="02020603050405020304" pitchFamily="18" charset="0"/>
              </a:rPr>
              <a:t>Conditioned on text embeddings</a:t>
            </a:r>
            <a:endParaRPr sz="1400" b="1" dirty="0">
              <a:latin typeface="Times New Roman" panose="02020603050405020304" pitchFamily="18" charset="0"/>
              <a:cs typeface="Times New Roman" panose="02020603050405020304" pitchFamily="18" charset="0"/>
            </a:endParaRPr>
          </a:p>
        </p:txBody>
      </p:sp>
      <p:pic>
        <p:nvPicPr>
          <p:cNvPr id="102" name="Google Shape;102;p20"/>
          <p:cNvPicPr preferRelativeResize="0"/>
          <p:nvPr/>
        </p:nvPicPr>
        <p:blipFill>
          <a:blip r:embed="rId3">
            <a:alphaModFix/>
          </a:blip>
          <a:stretch>
            <a:fillRect/>
          </a:stretch>
        </p:blipFill>
        <p:spPr>
          <a:xfrm>
            <a:off x="4914900" y="1390087"/>
            <a:ext cx="7162800" cy="4077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744233" y="507833"/>
            <a:ext cx="4690800" cy="1208800"/>
          </a:xfrm>
          <a:prstGeom prst="rect">
            <a:avLst/>
          </a:prstGeom>
        </p:spPr>
        <p:txBody>
          <a:bodyPr spcFirstLastPara="1" vert="horz" wrap="square" lIns="121900" tIns="121900" rIns="121900" bIns="121900" rtlCol="0" anchor="t" anchorCtr="0">
            <a:normAutofit/>
          </a:bodyPr>
          <a:lstStyle/>
          <a:p>
            <a:r>
              <a:rPr lang="en" sz="2800" b="1" dirty="0"/>
              <a:t>Stable Diffusion</a:t>
            </a:r>
            <a:endParaRPr sz="2800" b="1" dirty="0"/>
          </a:p>
          <a:p>
            <a:r>
              <a:rPr lang="en" sz="2800" b="1" dirty="0"/>
              <a:t>Dreambooth and </a:t>
            </a:r>
            <a:r>
              <a:rPr lang="en" sz="2800" b="1" dirty="0" err="1"/>
              <a:t>LoRA</a:t>
            </a:r>
            <a:endParaRPr sz="2800" b="1" dirty="0"/>
          </a:p>
        </p:txBody>
      </p:sp>
      <p:sp>
        <p:nvSpPr>
          <p:cNvPr id="108" name="Google Shape;108;p21"/>
          <p:cNvSpPr txBox="1"/>
          <p:nvPr/>
        </p:nvSpPr>
        <p:spPr>
          <a:xfrm>
            <a:off x="6373500" y="1005000"/>
            <a:ext cx="5061600" cy="3505200"/>
          </a:xfrm>
          <a:prstGeom prst="rect">
            <a:avLst/>
          </a:prstGeom>
          <a:noFill/>
          <a:ln>
            <a:noFill/>
          </a:ln>
        </p:spPr>
        <p:txBody>
          <a:bodyPr spcFirstLastPara="1" wrap="square" lIns="121900" tIns="121900" rIns="121900" bIns="121900" anchor="t" anchorCtr="0">
            <a:noAutofit/>
          </a:bodyPr>
          <a:lstStyle/>
          <a:p>
            <a:pPr>
              <a:buClr>
                <a:schemeClr val="dk1"/>
              </a:buClr>
            </a:pPr>
            <a:r>
              <a:rPr lang="en" sz="1400" b="1" dirty="0">
                <a:solidFill>
                  <a:schemeClr val="dk1"/>
                </a:solidFill>
                <a:latin typeface="Times New Roman" panose="02020603050405020304" pitchFamily="18" charset="0"/>
                <a:cs typeface="Times New Roman" panose="02020603050405020304" pitchFamily="18" charset="0"/>
              </a:rPr>
              <a:t>Dreambooth</a:t>
            </a:r>
            <a:endParaRPr sz="1400" b="1" dirty="0">
              <a:solidFill>
                <a:schemeClr val="dk1"/>
              </a:solidFill>
              <a:latin typeface="Times New Roman" panose="02020603050405020304" pitchFamily="18" charset="0"/>
              <a:cs typeface="Times New Roman" panose="02020603050405020304" pitchFamily="18" charset="0"/>
            </a:endParaRPr>
          </a:p>
          <a:p>
            <a:pPr>
              <a:buClr>
                <a:schemeClr val="dk1"/>
              </a:buClr>
            </a:pPr>
            <a:r>
              <a:rPr lang="en" sz="1400" b="1" dirty="0">
                <a:solidFill>
                  <a:schemeClr val="dk1"/>
                </a:solidFill>
                <a:latin typeface="Times New Roman" panose="02020603050405020304" pitchFamily="18" charset="0"/>
                <a:cs typeface="Times New Roman" panose="02020603050405020304" pitchFamily="18" charset="0"/>
              </a:rPr>
              <a:t>Concept: </a:t>
            </a:r>
            <a:r>
              <a:rPr lang="en" sz="1400" dirty="0">
                <a:solidFill>
                  <a:schemeClr val="dk1"/>
                </a:solidFill>
                <a:latin typeface="Times New Roman" panose="02020603050405020304" pitchFamily="18" charset="0"/>
                <a:cs typeface="Times New Roman" panose="02020603050405020304" pitchFamily="18" charset="0"/>
              </a:rPr>
              <a:t>Realistic rendered rooms designed by interior designers</a:t>
            </a:r>
            <a:endParaRPr sz="1400" dirty="0">
              <a:solidFill>
                <a:schemeClr val="dk1"/>
              </a:solidFill>
              <a:latin typeface="Times New Roman" panose="02020603050405020304" pitchFamily="18" charset="0"/>
              <a:cs typeface="Times New Roman" panose="02020603050405020304" pitchFamily="18" charset="0"/>
            </a:endParaRPr>
          </a:p>
          <a:p>
            <a:pPr>
              <a:buClr>
                <a:schemeClr val="dk1"/>
              </a:buClr>
            </a:pPr>
            <a:r>
              <a:rPr lang="en" sz="1400" b="1" dirty="0">
                <a:solidFill>
                  <a:schemeClr val="dk1"/>
                </a:solidFill>
                <a:latin typeface="Times New Roman" panose="02020603050405020304" pitchFamily="18" charset="0"/>
                <a:cs typeface="Times New Roman" panose="02020603050405020304" pitchFamily="18" charset="0"/>
              </a:rPr>
              <a:t>Training Images: </a:t>
            </a:r>
            <a:r>
              <a:rPr lang="en" sz="1400" dirty="0">
                <a:solidFill>
                  <a:schemeClr val="dk1"/>
                </a:solidFill>
                <a:latin typeface="Times New Roman" panose="02020603050405020304" pitchFamily="18" charset="0"/>
                <a:cs typeface="Times New Roman" panose="02020603050405020304" pitchFamily="18" charset="0"/>
              </a:rPr>
              <a:t>Images that will be use for training the model</a:t>
            </a:r>
            <a:endParaRPr sz="1400" dirty="0">
              <a:solidFill>
                <a:schemeClr val="dk1"/>
              </a:solidFill>
              <a:latin typeface="Times New Roman" panose="02020603050405020304" pitchFamily="18" charset="0"/>
              <a:cs typeface="Times New Roman" panose="02020603050405020304" pitchFamily="18" charset="0"/>
            </a:endParaRPr>
          </a:p>
          <a:p>
            <a:pPr marL="838179" lvl="1" indent="-228594">
              <a:buClr>
                <a:schemeClr val="dk1"/>
              </a:buClr>
              <a:buSzPts val="1100"/>
              <a:buChar char="❖"/>
            </a:pPr>
            <a:r>
              <a:rPr lang="en" sz="1400" dirty="0">
                <a:solidFill>
                  <a:schemeClr val="dk1"/>
                </a:solidFill>
                <a:latin typeface="Times New Roman" panose="02020603050405020304" pitchFamily="18" charset="0"/>
                <a:cs typeface="Times New Roman" panose="02020603050405020304" pitchFamily="18" charset="0"/>
              </a:rPr>
              <a:t>- the model will learn different features and characteristics within these images</a:t>
            </a:r>
            <a:endParaRPr sz="1400" dirty="0">
              <a:solidFill>
                <a:schemeClr val="dk1"/>
              </a:solidFill>
              <a:latin typeface="Times New Roman" panose="02020603050405020304" pitchFamily="18" charset="0"/>
              <a:cs typeface="Times New Roman" panose="02020603050405020304" pitchFamily="18" charset="0"/>
            </a:endParaRPr>
          </a:p>
          <a:p>
            <a:pPr marL="838179" lvl="1" indent="-228594">
              <a:buClr>
                <a:schemeClr val="dk1"/>
              </a:buClr>
              <a:buSzPts val="1100"/>
              <a:buChar char="❖"/>
            </a:pPr>
            <a:r>
              <a:rPr lang="en" sz="1400" dirty="0">
                <a:solidFill>
                  <a:schemeClr val="dk1"/>
                </a:solidFill>
                <a:latin typeface="Times New Roman" panose="02020603050405020304" pitchFamily="18" charset="0"/>
                <a:cs typeface="Times New Roman" panose="02020603050405020304" pitchFamily="18" charset="0"/>
              </a:rPr>
              <a:t>- the images needs to represent what we are training the model on (different types of furniture's)</a:t>
            </a:r>
            <a:endParaRPr sz="1400" dirty="0">
              <a:solidFill>
                <a:schemeClr val="dk1"/>
              </a:solidFill>
              <a:latin typeface="Times New Roman" panose="02020603050405020304" pitchFamily="18" charset="0"/>
              <a:cs typeface="Times New Roman" panose="02020603050405020304" pitchFamily="18" charset="0"/>
            </a:endParaRPr>
          </a:p>
          <a:p>
            <a:pPr>
              <a:buClr>
                <a:schemeClr val="dk1"/>
              </a:buClr>
            </a:pPr>
            <a:r>
              <a:rPr lang="en" sz="1400" b="1" dirty="0">
                <a:solidFill>
                  <a:schemeClr val="dk1"/>
                </a:solidFill>
                <a:latin typeface="Times New Roman" panose="02020603050405020304" pitchFamily="18" charset="0"/>
                <a:cs typeface="Times New Roman" panose="02020603050405020304" pitchFamily="18" charset="0"/>
              </a:rPr>
              <a:t>Regularization Images: </a:t>
            </a:r>
            <a:r>
              <a:rPr lang="en" sz="1400" dirty="0">
                <a:solidFill>
                  <a:schemeClr val="dk1"/>
                </a:solidFill>
                <a:latin typeface="Times New Roman" panose="02020603050405020304" pitchFamily="18" charset="0"/>
                <a:cs typeface="Times New Roman" panose="02020603050405020304" pitchFamily="18" charset="0"/>
              </a:rPr>
              <a:t>Images that will be use for training not to overfit</a:t>
            </a:r>
            <a:endParaRPr sz="1400" dirty="0">
              <a:solidFill>
                <a:schemeClr val="dk1"/>
              </a:solidFill>
              <a:latin typeface="Times New Roman" panose="02020603050405020304" pitchFamily="18" charset="0"/>
              <a:cs typeface="Times New Roman" panose="02020603050405020304" pitchFamily="18" charset="0"/>
            </a:endParaRPr>
          </a:p>
          <a:p>
            <a:pPr marL="838179" lvl="1" indent="-228594">
              <a:buClr>
                <a:schemeClr val="dk1"/>
              </a:buClr>
              <a:buSzPts val="1100"/>
              <a:buChar char="❖"/>
            </a:pPr>
            <a:r>
              <a:rPr lang="en" sz="1400" dirty="0">
                <a:solidFill>
                  <a:schemeClr val="dk1"/>
                </a:solidFill>
                <a:latin typeface="Times New Roman" panose="02020603050405020304" pitchFamily="18" charset="0"/>
                <a:cs typeface="Times New Roman" panose="02020603050405020304" pitchFamily="18" charset="0"/>
              </a:rPr>
              <a:t>- images needs to represent the class of the object/subject we are training the model on (a room)</a:t>
            </a:r>
            <a:endParaRPr sz="1400" dirty="0">
              <a:latin typeface="Times New Roman" panose="02020603050405020304" pitchFamily="18" charset="0"/>
              <a:cs typeface="Times New Roman" panose="02020603050405020304" pitchFamily="18" charset="0"/>
            </a:endParaRPr>
          </a:p>
        </p:txBody>
      </p:sp>
      <p:pic>
        <p:nvPicPr>
          <p:cNvPr id="109" name="Google Shape;109;p21"/>
          <p:cNvPicPr preferRelativeResize="0"/>
          <p:nvPr/>
        </p:nvPicPr>
        <p:blipFill>
          <a:blip r:embed="rId3">
            <a:alphaModFix/>
          </a:blip>
          <a:stretch>
            <a:fillRect/>
          </a:stretch>
        </p:blipFill>
        <p:spPr>
          <a:xfrm>
            <a:off x="844801" y="2105200"/>
            <a:ext cx="4356100" cy="3708400"/>
          </a:xfrm>
          <a:prstGeom prst="rect">
            <a:avLst/>
          </a:prstGeom>
          <a:noFill/>
          <a:ln>
            <a:noFill/>
          </a:ln>
        </p:spPr>
      </p:pic>
      <p:sp>
        <p:nvSpPr>
          <p:cNvPr id="110" name="Google Shape;110;p21"/>
          <p:cNvSpPr txBox="1"/>
          <p:nvPr/>
        </p:nvSpPr>
        <p:spPr>
          <a:xfrm>
            <a:off x="6626296" y="4101134"/>
            <a:ext cx="5001600" cy="1908174"/>
          </a:xfrm>
          <a:prstGeom prst="rect">
            <a:avLst/>
          </a:prstGeom>
          <a:noFill/>
          <a:ln>
            <a:noFill/>
          </a:ln>
        </p:spPr>
        <p:txBody>
          <a:bodyPr spcFirstLastPara="1" wrap="square" lIns="121900" tIns="121900" rIns="121900" bIns="121900" anchor="t" anchorCtr="0">
            <a:spAutoFit/>
          </a:bodyPr>
          <a:lstStyle/>
          <a:p>
            <a:r>
              <a:rPr lang="en" b="1" dirty="0" err="1">
                <a:latin typeface="Times New Roman" panose="02020603050405020304" pitchFamily="18" charset="0"/>
                <a:cs typeface="Times New Roman" panose="02020603050405020304" pitchFamily="18" charset="0"/>
              </a:rPr>
              <a:t>LoRA</a:t>
            </a:r>
            <a:endParaRPr b="1" dirty="0">
              <a:latin typeface="Times New Roman" panose="02020603050405020304" pitchFamily="18" charset="0"/>
              <a:cs typeface="Times New Roman" panose="02020603050405020304" pitchFamily="18" charset="0"/>
            </a:endParaRPr>
          </a:p>
          <a:p>
            <a:pPr marL="609585" indent="-423323">
              <a:buSzPts val="1400"/>
              <a:buChar char="-"/>
            </a:pPr>
            <a:r>
              <a:rPr lang="en" dirty="0">
                <a:latin typeface="Times New Roman" panose="02020603050405020304" pitchFamily="18" charset="0"/>
                <a:cs typeface="Times New Roman" panose="02020603050405020304" pitchFamily="18" charset="0"/>
              </a:rPr>
              <a:t>Weights in A and B will be trained</a:t>
            </a:r>
            <a:endParaRPr dirty="0">
              <a:latin typeface="Times New Roman" panose="02020603050405020304" pitchFamily="18" charset="0"/>
              <a:cs typeface="Times New Roman" panose="02020603050405020304" pitchFamily="18" charset="0"/>
            </a:endParaRPr>
          </a:p>
          <a:p>
            <a:pPr marL="609585" indent="-423323">
              <a:buSzPts val="1400"/>
              <a:buChar char="-"/>
            </a:pPr>
            <a:r>
              <a:rPr lang="en" dirty="0">
                <a:latin typeface="Times New Roman" panose="02020603050405020304" pitchFamily="18" charset="0"/>
                <a:cs typeface="Times New Roman" panose="02020603050405020304" pitchFamily="18" charset="0"/>
              </a:rPr>
              <a:t>A and B weights modify weights W</a:t>
            </a:r>
            <a:endParaRPr dirty="0">
              <a:latin typeface="Times New Roman" panose="02020603050405020304" pitchFamily="18" charset="0"/>
              <a:cs typeface="Times New Roman" panose="02020603050405020304" pitchFamily="18" charset="0"/>
            </a:endParaRPr>
          </a:p>
          <a:p>
            <a:pPr marL="609585" indent="-423323">
              <a:buSzPts val="1400"/>
              <a:buChar char="-"/>
            </a:pPr>
            <a:r>
              <a:rPr lang="en" dirty="0">
                <a:latin typeface="Times New Roman" panose="02020603050405020304" pitchFamily="18" charset="0"/>
                <a:cs typeface="Times New Roman" panose="02020603050405020304" pitchFamily="18" charset="0"/>
              </a:rPr>
              <a:t>Pretrained weights frozen</a:t>
            </a:r>
            <a:endParaRPr dirty="0">
              <a:latin typeface="Times New Roman" panose="02020603050405020304" pitchFamily="18" charset="0"/>
              <a:cs typeface="Times New Roman" panose="02020603050405020304" pitchFamily="18" charset="0"/>
            </a:endParaRPr>
          </a:p>
          <a:p>
            <a:pPr marL="609585" indent="-423323">
              <a:buSzPts val="1400"/>
              <a:buChar char="-"/>
            </a:pPr>
            <a:r>
              <a:rPr lang="en" dirty="0">
                <a:latin typeface="Times New Roman" panose="02020603050405020304" pitchFamily="18" charset="0"/>
                <a:cs typeface="Times New Roman" panose="02020603050405020304" pitchFamily="18" charset="0"/>
              </a:rPr>
              <a:t>Different room types - bedrooms, dining, living rooms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113000" y="2201400"/>
            <a:ext cx="4548400" cy="684400"/>
          </a:xfrm>
          <a:prstGeom prst="rect">
            <a:avLst/>
          </a:prstGeom>
        </p:spPr>
        <p:txBody>
          <a:bodyPr spcFirstLastPara="1" vert="horz" wrap="square" lIns="121900" tIns="121900" rIns="121900" bIns="121900" rtlCol="0" anchor="t" anchorCtr="0">
            <a:normAutofit/>
          </a:bodyPr>
          <a:lstStyle/>
          <a:p>
            <a:r>
              <a:rPr lang="en" sz="2800" b="1"/>
              <a:t>Wuerstchen</a:t>
            </a:r>
            <a:endParaRPr sz="3748" b="1"/>
          </a:p>
        </p:txBody>
      </p:sp>
      <p:sp>
        <p:nvSpPr>
          <p:cNvPr id="116" name="Google Shape;116;p22"/>
          <p:cNvSpPr txBox="1">
            <a:spLocks noGrp="1"/>
          </p:cNvSpPr>
          <p:nvPr>
            <p:ph type="body" idx="1"/>
          </p:nvPr>
        </p:nvSpPr>
        <p:spPr>
          <a:xfrm>
            <a:off x="2113000" y="3324633"/>
            <a:ext cx="3692800" cy="556000"/>
          </a:xfrm>
          <a:prstGeom prst="rect">
            <a:avLst/>
          </a:prstGeom>
        </p:spPr>
        <p:txBody>
          <a:bodyPr spcFirstLastPara="1" vert="horz" wrap="square" lIns="121900" tIns="121900" rIns="121900" bIns="121900" rtlCol="0" anchor="t" anchorCtr="0">
            <a:normAutofit/>
          </a:bodyPr>
          <a:lstStyle/>
          <a:p>
            <a:pPr marL="0" indent="0">
              <a:lnSpc>
                <a:spcPct val="100000"/>
              </a:lnSpc>
              <a:buNone/>
            </a:pPr>
            <a:r>
              <a:rPr lang="en" sz="1867" u="sng">
                <a:solidFill>
                  <a:schemeClr val="accent5"/>
                </a:solidFill>
                <a:hlinkClick r:id="rId3">
                  <a:extLst>
                    <a:ext uri="{A12FA001-AC4F-418D-AE19-62706E023703}">
                      <ahyp:hlinkClr xmlns:ahyp="http://schemas.microsoft.com/office/drawing/2018/hyperlinkcolor" val="tx"/>
                    </a:ext>
                  </a:extLst>
                </a:hlinkClick>
              </a:rPr>
              <a:t>Pernias et al. (2023)</a:t>
            </a:r>
            <a:endParaRPr/>
          </a:p>
        </p:txBody>
      </p:sp>
      <p:pic>
        <p:nvPicPr>
          <p:cNvPr id="117" name="Google Shape;117;p22"/>
          <p:cNvPicPr preferRelativeResize="0"/>
          <p:nvPr/>
        </p:nvPicPr>
        <p:blipFill>
          <a:blip r:embed="rId4">
            <a:alphaModFix/>
          </a:blip>
          <a:stretch>
            <a:fillRect/>
          </a:stretch>
        </p:blipFill>
        <p:spPr>
          <a:xfrm>
            <a:off x="6795433" y="507836"/>
            <a:ext cx="4171667" cy="6189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SegFormer</a:t>
            </a:r>
            <a:endParaRPr/>
          </a:p>
        </p:txBody>
      </p:sp>
      <p:sp>
        <p:nvSpPr>
          <p:cNvPr id="123" name="Google Shape;123;p23"/>
          <p:cNvSpPr txBox="1">
            <a:spLocks noGrp="1"/>
          </p:cNvSpPr>
          <p:nvPr>
            <p:ph type="body" idx="1"/>
          </p:nvPr>
        </p:nvSpPr>
        <p:spPr>
          <a:xfrm>
            <a:off x="1025667" y="5872233"/>
            <a:ext cx="7940400" cy="816400"/>
          </a:xfrm>
          <a:prstGeom prst="rect">
            <a:avLst/>
          </a:prstGeom>
        </p:spPr>
        <p:txBody>
          <a:bodyPr spcFirstLastPara="1" vert="horz" wrap="square" lIns="121900" tIns="121900" rIns="121900" bIns="121900" rtlCol="0" anchor="t" anchorCtr="0">
            <a:normAutofit fontScale="55000" lnSpcReduction="20000"/>
          </a:bodyPr>
          <a:lstStyle/>
          <a:p>
            <a:pPr marL="0" indent="0">
              <a:spcAft>
                <a:spcPts val="1600"/>
              </a:spcAft>
              <a:buNone/>
            </a:pPr>
            <a:r>
              <a:rPr lang="en"/>
              <a:t>Xie et al. (2021) SegFormer: Simple and Efficient Design for Semantic Segmentation with Transformers</a:t>
            </a:r>
            <a:endParaRPr/>
          </a:p>
        </p:txBody>
      </p:sp>
      <p:pic>
        <p:nvPicPr>
          <p:cNvPr id="124" name="Google Shape;124;p23"/>
          <p:cNvPicPr preferRelativeResize="0"/>
          <p:nvPr/>
        </p:nvPicPr>
        <p:blipFill>
          <a:blip r:embed="rId3">
            <a:alphaModFix/>
          </a:blip>
          <a:stretch>
            <a:fillRect/>
          </a:stretch>
        </p:blipFill>
        <p:spPr>
          <a:xfrm>
            <a:off x="2861034" y="1582497"/>
            <a:ext cx="7261901" cy="3693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3" name="TextBox 2">
            <a:extLst>
              <a:ext uri="{FF2B5EF4-FFF2-40B4-BE49-F238E27FC236}">
                <a16:creationId xmlns:a16="http://schemas.microsoft.com/office/drawing/2014/main" id="{E8E82657-6021-211D-B2C0-427D87E86CF0}"/>
              </a:ext>
            </a:extLst>
          </p:cNvPr>
          <p:cNvSpPr txBox="1"/>
          <p:nvPr/>
        </p:nvSpPr>
        <p:spPr>
          <a:xfrm>
            <a:off x="6485487" y="3270480"/>
            <a:ext cx="265777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Technique and tools used</a:t>
            </a:r>
          </a:p>
        </p:txBody>
      </p:sp>
      <p:sp>
        <p:nvSpPr>
          <p:cNvPr id="4" name="Rectangle 3">
            <a:extLst>
              <a:ext uri="{FF2B5EF4-FFF2-40B4-BE49-F238E27FC236}">
                <a16:creationId xmlns:a16="http://schemas.microsoft.com/office/drawing/2014/main" id="{5BBB72CE-1571-65EF-EA76-45A50B46DE61}"/>
              </a:ext>
            </a:extLst>
          </p:cNvPr>
          <p:cNvSpPr/>
          <p:nvPr/>
        </p:nvSpPr>
        <p:spPr>
          <a:xfrm>
            <a:off x="6941646" y="1663159"/>
            <a:ext cx="3259940" cy="923330"/>
          </a:xfrm>
          <a:prstGeom prst="rect">
            <a:avLst/>
          </a:prstGeom>
          <a:solidFill>
            <a:schemeClr val="bg1"/>
          </a:solid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3" name="TextBox 12">
            <a:extLst>
              <a:ext uri="{FF2B5EF4-FFF2-40B4-BE49-F238E27FC236}">
                <a16:creationId xmlns:a16="http://schemas.microsoft.com/office/drawing/2014/main" id="{13C9AF17-1207-C7D8-874F-A2CD71CB6D35}"/>
              </a:ext>
            </a:extLst>
          </p:cNvPr>
          <p:cNvSpPr txBox="1"/>
          <p:nvPr/>
        </p:nvSpPr>
        <p:spPr>
          <a:xfrm>
            <a:off x="6485487" y="3788374"/>
            <a:ext cx="5516612" cy="2031325"/>
          </a:xfrm>
          <a:prstGeom prst="rect">
            <a:avLst/>
          </a:prstGeom>
          <a:noFill/>
        </p:spPr>
        <p:txBody>
          <a:bodyPr wrap="square" rtlCol="0">
            <a:spAutoFit/>
          </a:bodyPr>
          <a:lstStyle/>
          <a:p>
            <a:pPr marL="0" marR="0" lvl="0" indent="0" algn="just" rtl="0">
              <a:spcBef>
                <a:spcPts val="0"/>
              </a:spcBef>
              <a:spcAft>
                <a:spcPts val="0"/>
              </a:spcAft>
              <a:buNone/>
            </a:pPr>
            <a:r>
              <a:rPr lang="en-US" sz="1400" b="1" dirty="0">
                <a:latin typeface="Times New Roman"/>
                <a:ea typeface="Times New Roman"/>
                <a:cs typeface="Times New Roman"/>
                <a:sym typeface="Times New Roman"/>
              </a:rPr>
              <a:t>Image Generation</a:t>
            </a:r>
          </a:p>
          <a:p>
            <a:pPr marL="457200" marR="0" lvl="0" indent="-311150" algn="just" rtl="0">
              <a:spcBef>
                <a:spcPts val="0"/>
              </a:spcBef>
              <a:spcAft>
                <a:spcPts val="0"/>
              </a:spcAft>
              <a:buSzPts val="1300"/>
              <a:buFont typeface="Times New Roman"/>
              <a:buChar char="●"/>
            </a:pPr>
            <a:r>
              <a:rPr lang="en-US" sz="1400" b="0" i="0" u="none" strike="noStrike" dirty="0">
                <a:solidFill>
                  <a:srgbClr val="000000"/>
                </a:solidFill>
                <a:latin typeface="Times New Roman"/>
                <a:ea typeface="Times New Roman"/>
                <a:cs typeface="Times New Roman"/>
                <a:sym typeface="Times New Roman"/>
              </a:rPr>
              <a:t>Stable Diffusion v1.5</a:t>
            </a:r>
            <a:r>
              <a:rPr lang="en-US" sz="1400" dirty="0">
                <a:latin typeface="Times New Roman"/>
                <a:ea typeface="Times New Roman"/>
                <a:cs typeface="Times New Roman"/>
                <a:sym typeface="Times New Roman"/>
              </a:rPr>
              <a:t> -</a:t>
            </a:r>
            <a:r>
              <a:rPr lang="en-US" sz="1400" b="0" i="0" u="none" strike="noStrike" dirty="0">
                <a:solidFill>
                  <a:srgbClr val="000000"/>
                </a:solidFill>
                <a:latin typeface="Times New Roman"/>
                <a:ea typeface="Times New Roman"/>
                <a:cs typeface="Times New Roman"/>
                <a:sym typeface="Times New Roman"/>
              </a:rPr>
              <a:t> diffusion-based image generation model through fine-tuned </a:t>
            </a:r>
            <a:r>
              <a:rPr lang="en-US" sz="1400" dirty="0">
                <a:latin typeface="Times New Roman"/>
                <a:ea typeface="Times New Roman"/>
                <a:cs typeface="Times New Roman"/>
                <a:sym typeface="Times New Roman"/>
              </a:rPr>
              <a:t>with</a:t>
            </a:r>
            <a:r>
              <a:rPr lang="en-US" sz="1400" b="0" i="0" u="none" strike="noStrike" dirty="0">
                <a:solidFill>
                  <a:srgbClr val="000000"/>
                </a:solidFill>
                <a:latin typeface="Times New Roman"/>
                <a:ea typeface="Times New Roman"/>
                <a:cs typeface="Times New Roman"/>
                <a:sym typeface="Times New Roman"/>
              </a:rPr>
              <a:t> </a:t>
            </a:r>
            <a:r>
              <a:rPr lang="en-US" sz="1400" b="0" i="0" u="none" strike="noStrike" dirty="0" err="1">
                <a:solidFill>
                  <a:srgbClr val="000000"/>
                </a:solidFill>
                <a:latin typeface="Times New Roman"/>
                <a:ea typeface="Times New Roman"/>
                <a:cs typeface="Times New Roman"/>
                <a:sym typeface="Times New Roman"/>
              </a:rPr>
              <a:t>DreamBooth</a:t>
            </a:r>
            <a:r>
              <a:rPr lang="en-US" sz="1400" b="0" i="0" u="none" strike="noStrike" dirty="0">
                <a:solidFill>
                  <a:srgbClr val="000000"/>
                </a:solidFill>
                <a:latin typeface="Times New Roman"/>
                <a:ea typeface="Times New Roman"/>
                <a:cs typeface="Times New Roman"/>
                <a:sym typeface="Times New Roman"/>
              </a:rPr>
              <a:t> and </a:t>
            </a:r>
            <a:r>
              <a:rPr lang="en-US" sz="1400" b="0" i="0" u="none" strike="noStrike" dirty="0" err="1">
                <a:solidFill>
                  <a:srgbClr val="000000"/>
                </a:solidFill>
                <a:latin typeface="Times New Roman"/>
                <a:ea typeface="Times New Roman"/>
                <a:cs typeface="Times New Roman"/>
                <a:sym typeface="Times New Roman"/>
              </a:rPr>
              <a:t>LoRA</a:t>
            </a:r>
            <a:endParaRPr lang="en-US" sz="1400" dirty="0">
              <a:latin typeface="Times New Roman"/>
              <a:ea typeface="Times New Roman"/>
              <a:cs typeface="Times New Roman"/>
              <a:sym typeface="Times New Roman"/>
            </a:endParaRPr>
          </a:p>
          <a:p>
            <a:pPr marL="457200" marR="0" lvl="0" indent="-311150" algn="just" rtl="0">
              <a:spcBef>
                <a:spcPts val="0"/>
              </a:spcBef>
              <a:spcAft>
                <a:spcPts val="0"/>
              </a:spcAft>
              <a:buClr>
                <a:srgbClr val="000000"/>
              </a:buClr>
              <a:buSzPts val="1300"/>
              <a:buFont typeface="Times New Roman"/>
              <a:buChar char="●"/>
            </a:pPr>
            <a:r>
              <a:rPr lang="en-US" sz="1400" b="0" i="0" u="none" strike="noStrike" dirty="0">
                <a:solidFill>
                  <a:srgbClr val="000000"/>
                </a:solidFill>
                <a:latin typeface="Times New Roman"/>
                <a:ea typeface="Times New Roman"/>
                <a:cs typeface="Times New Roman"/>
                <a:sym typeface="Times New Roman"/>
              </a:rPr>
              <a:t>Furniture and room layout images from a selected brand, i.e. IKEA, for fine-tuning.</a:t>
            </a:r>
            <a:endParaRPr lang="en-US" sz="1400" b="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400" b="0" i="0" u="none" strike="noStrike" dirty="0">
                <a:solidFill>
                  <a:srgbClr val="000000"/>
                </a:solidFill>
                <a:latin typeface="Times New Roman"/>
                <a:ea typeface="Times New Roman"/>
                <a:cs typeface="Times New Roman"/>
                <a:sym typeface="Times New Roman"/>
              </a:rPr>
              <a:t> </a:t>
            </a:r>
            <a:endParaRPr lang="en-US" sz="14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400" b="1" dirty="0">
                <a:solidFill>
                  <a:schemeClr val="dk1"/>
                </a:solidFill>
                <a:latin typeface="Times New Roman"/>
                <a:ea typeface="Times New Roman"/>
                <a:cs typeface="Times New Roman"/>
                <a:sym typeface="Times New Roman"/>
              </a:rPr>
              <a:t>Segmentation</a:t>
            </a:r>
          </a:p>
          <a:p>
            <a:pPr marL="457200" marR="0" lvl="0" indent="-311150" algn="just" rtl="0">
              <a:spcBef>
                <a:spcPts val="0"/>
              </a:spcBef>
              <a:spcAft>
                <a:spcPts val="0"/>
              </a:spcAft>
              <a:buClr>
                <a:srgbClr val="000000"/>
              </a:buClr>
              <a:buSzPts val="1300"/>
              <a:buFont typeface="Times New Roman"/>
              <a:buChar char="●"/>
            </a:pPr>
            <a:r>
              <a:rPr lang="en-US" sz="1400" b="0" i="0" u="none" strike="noStrike" dirty="0">
                <a:solidFill>
                  <a:srgbClr val="000000"/>
                </a:solidFill>
                <a:latin typeface="Times New Roman"/>
                <a:ea typeface="Times New Roman"/>
                <a:cs typeface="Times New Roman"/>
                <a:sym typeface="Times New Roman"/>
              </a:rPr>
              <a:t>Stable Diffusion inpainting</a:t>
            </a:r>
            <a:endParaRPr lang="en-US" sz="1400" dirty="0">
              <a:latin typeface="Times New Roman"/>
              <a:ea typeface="Times New Roman"/>
              <a:cs typeface="Times New Roman"/>
              <a:sym typeface="Times New Roman"/>
            </a:endParaRPr>
          </a:p>
          <a:p>
            <a:pPr marL="457200" marR="0" lvl="0" indent="-311150" algn="just" rtl="0">
              <a:spcBef>
                <a:spcPts val="0"/>
              </a:spcBef>
              <a:spcAft>
                <a:spcPts val="0"/>
              </a:spcAft>
              <a:buClr>
                <a:srgbClr val="000000"/>
              </a:buClr>
              <a:buSzPts val="1300"/>
              <a:buFont typeface="Times New Roman"/>
              <a:buChar char="●"/>
            </a:pPr>
            <a:r>
              <a:rPr lang="en-US" sz="1400" b="0" i="0" u="none" strike="noStrike" dirty="0" err="1">
                <a:solidFill>
                  <a:srgbClr val="000000"/>
                </a:solidFill>
                <a:latin typeface="Times New Roman"/>
                <a:ea typeface="Times New Roman"/>
                <a:cs typeface="Times New Roman"/>
                <a:sym typeface="Times New Roman"/>
              </a:rPr>
              <a:t>SegFormer</a:t>
            </a:r>
            <a:r>
              <a:rPr lang="en-US" sz="1400" b="0" i="0" u="none" strike="noStrike" dirty="0">
                <a:solidFill>
                  <a:srgbClr val="000000"/>
                </a:solidFill>
                <a:latin typeface="Times New Roman"/>
                <a:ea typeface="Times New Roman"/>
                <a:cs typeface="Times New Roman"/>
                <a:sym typeface="Times New Roman"/>
              </a:rPr>
              <a:t>, a transformer-based image segmentation model</a:t>
            </a:r>
            <a:endParaRPr lang="en-US" sz="1400" b="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83387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476999" y="2872248"/>
            <a:ext cx="2468872" cy="2238361"/>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2" name="TextBox 1">
            <a:extLst>
              <a:ext uri="{FF2B5EF4-FFF2-40B4-BE49-F238E27FC236}">
                <a16:creationId xmlns:a16="http://schemas.microsoft.com/office/drawing/2014/main" id="{930D1AC0-1517-14A2-6F23-6A9415C6B0F2}"/>
              </a:ext>
            </a:extLst>
          </p:cNvPr>
          <p:cNvSpPr txBox="1"/>
          <p:nvPr/>
        </p:nvSpPr>
        <p:spPr>
          <a:xfrm>
            <a:off x="6400254" y="3971434"/>
            <a:ext cx="3245119" cy="2585323"/>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Completed Task</a:t>
            </a:r>
          </a:p>
          <a:p>
            <a:r>
              <a:rPr lang="en-US" sz="1200" dirty="0">
                <a:latin typeface="Times New Roman" panose="02020603050405020304" pitchFamily="18" charset="0"/>
                <a:cs typeface="Times New Roman" panose="02020603050405020304" pitchFamily="18" charset="0"/>
              </a:rPr>
              <a:t>- Research and Design</a:t>
            </a:r>
          </a:p>
          <a:p>
            <a:r>
              <a:rPr lang="en-US" sz="1200" dirty="0">
                <a:latin typeface="Times New Roman" panose="02020603050405020304" pitchFamily="18" charset="0"/>
                <a:cs typeface="Times New Roman" panose="02020603050405020304" pitchFamily="18" charset="0"/>
              </a:rPr>
              <a:t>- Dataset Gathering</a:t>
            </a:r>
          </a:p>
          <a:p>
            <a:r>
              <a:rPr lang="en-US" sz="1200" dirty="0">
                <a:latin typeface="Times New Roman" panose="02020603050405020304" pitchFamily="18" charset="0"/>
                <a:cs typeface="Times New Roman" panose="02020603050405020304" pitchFamily="18" charset="0"/>
              </a:rPr>
              <a:t>- Dataset Processing/Tagging (2D)</a:t>
            </a:r>
          </a:p>
          <a:p>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Ongoing Task</a:t>
            </a:r>
          </a:p>
          <a:p>
            <a:r>
              <a:rPr lang="en-US" sz="1200" dirty="0">
                <a:latin typeface="Times New Roman" panose="02020603050405020304" pitchFamily="18" charset="0"/>
                <a:cs typeface="Times New Roman" panose="02020603050405020304" pitchFamily="18" charset="0"/>
              </a:rPr>
              <a:t>- Dataset Processing/Tagging (3D)</a:t>
            </a:r>
            <a:endParaRPr lang="en-US" sz="1200" b="1"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Testing Stable Diffusion</a:t>
            </a:r>
          </a:p>
          <a:p>
            <a:r>
              <a:rPr lang="en-US" sz="1200" dirty="0">
                <a:latin typeface="Times New Roman" panose="02020603050405020304" pitchFamily="18" charset="0"/>
                <a:cs typeface="Times New Roman" panose="02020603050405020304" pitchFamily="18" charset="0"/>
              </a:rPr>
              <a:t>- Fine Tuning Stable Diffusion (</a:t>
            </a:r>
            <a:r>
              <a:rPr lang="en-US" sz="1200" dirty="0" err="1">
                <a:latin typeface="Times New Roman" panose="02020603050405020304" pitchFamily="18" charset="0"/>
                <a:cs typeface="Times New Roman" panose="02020603050405020304" pitchFamily="18" charset="0"/>
              </a:rPr>
              <a:t>Dreamboot</a:t>
            </a:r>
            <a:r>
              <a:rPr lang="en-US" sz="1200" dirty="0">
                <a:latin typeface="Times New Roman" panose="02020603050405020304" pitchFamily="18" charset="0"/>
                <a:cs typeface="Times New Roman" panose="02020603050405020304" pitchFamily="18" charset="0"/>
              </a:rPr>
              <a:t>/Lora)</a:t>
            </a:r>
          </a:p>
          <a:p>
            <a:r>
              <a:rPr lang="en-US" sz="1200" dirty="0">
                <a:latin typeface="Times New Roman" panose="02020603050405020304" pitchFamily="18" charset="0"/>
                <a:cs typeface="Times New Roman" panose="02020603050405020304" pitchFamily="18" charset="0"/>
              </a:rPr>
              <a:t>- Testing Image Segmentation</a:t>
            </a:r>
          </a:p>
          <a:p>
            <a:r>
              <a:rPr lang="en-US" sz="1200" dirty="0">
                <a:latin typeface="Times New Roman" panose="02020603050405020304" pitchFamily="18" charset="0"/>
                <a:cs typeface="Times New Roman" panose="02020603050405020304" pitchFamily="18" charset="0"/>
              </a:rPr>
              <a:t>- Creating UI</a:t>
            </a:r>
          </a:p>
          <a:p>
            <a:r>
              <a:rPr lang="en-US" sz="1200" dirty="0">
                <a:latin typeface="Times New Roman" panose="02020603050405020304" pitchFamily="18" charset="0"/>
                <a:cs typeface="Times New Roman" panose="02020603050405020304" pitchFamily="18" charset="0"/>
              </a:rPr>
              <a:t>- Application Testing</a:t>
            </a:r>
          </a:p>
          <a:p>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8E82657-6021-211D-B2C0-427D87E86CF0}"/>
              </a:ext>
            </a:extLst>
          </p:cNvPr>
          <p:cNvSpPr txBox="1"/>
          <p:nvPr/>
        </p:nvSpPr>
        <p:spPr>
          <a:xfrm>
            <a:off x="6391339" y="3639812"/>
            <a:ext cx="189699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Current Progress</a:t>
            </a:r>
          </a:p>
        </p:txBody>
      </p:sp>
      <p:sp>
        <p:nvSpPr>
          <p:cNvPr id="4" name="Rectangle 3">
            <a:extLst>
              <a:ext uri="{FF2B5EF4-FFF2-40B4-BE49-F238E27FC236}">
                <a16:creationId xmlns:a16="http://schemas.microsoft.com/office/drawing/2014/main" id="{6F2444B4-7E2E-0221-4769-5EE63714E898}"/>
              </a:ext>
            </a:extLst>
          </p:cNvPr>
          <p:cNvSpPr/>
          <p:nvPr/>
        </p:nvSpPr>
        <p:spPr>
          <a:xfrm>
            <a:off x="10486352" y="300859"/>
            <a:ext cx="1412974" cy="400110"/>
          </a:xfrm>
          <a:prstGeom prst="rect">
            <a:avLst/>
          </a:prstGeom>
          <a:solidFill>
            <a:schemeClr val="bg1"/>
          </a:solidFill>
        </p:spPr>
        <p:txBody>
          <a:bodyPr wrap="square" lIns="91440" tIns="45720" rIns="91440" bIns="45720">
            <a:spAutoFit/>
          </a:bodyP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5" name="Picture 4">
            <a:extLst>
              <a:ext uri="{FF2B5EF4-FFF2-40B4-BE49-F238E27FC236}">
                <a16:creationId xmlns:a16="http://schemas.microsoft.com/office/drawing/2014/main" id="{977E3F71-A43B-929A-8574-515B61333E9C}"/>
              </a:ext>
            </a:extLst>
          </p:cNvPr>
          <p:cNvPicPr>
            <a:picLocks noChangeAspect="1"/>
          </p:cNvPicPr>
          <p:nvPr/>
        </p:nvPicPr>
        <p:blipFill>
          <a:blip r:embed="rId9"/>
          <a:stretch>
            <a:fillRect/>
          </a:stretch>
        </p:blipFill>
        <p:spPr>
          <a:xfrm>
            <a:off x="6520719" y="911782"/>
            <a:ext cx="3965634" cy="2232216"/>
          </a:xfrm>
          <a:prstGeom prst="rect">
            <a:avLst/>
          </a:prstGeom>
        </p:spPr>
      </p:pic>
      <p:sp>
        <p:nvSpPr>
          <p:cNvPr id="13" name="TextBox 12">
            <a:extLst>
              <a:ext uri="{FF2B5EF4-FFF2-40B4-BE49-F238E27FC236}">
                <a16:creationId xmlns:a16="http://schemas.microsoft.com/office/drawing/2014/main" id="{68C62B86-4411-45AD-CBE4-9C284EE13E12}"/>
              </a:ext>
            </a:extLst>
          </p:cNvPr>
          <p:cNvSpPr txBox="1"/>
          <p:nvPr/>
        </p:nvSpPr>
        <p:spPr>
          <a:xfrm>
            <a:off x="6412130" y="3219277"/>
            <a:ext cx="4792017" cy="369332"/>
          </a:xfrm>
          <a:prstGeom prst="rect">
            <a:avLst/>
          </a:prstGeom>
          <a:noFill/>
        </p:spPr>
        <p:txBody>
          <a:bodyPr wrap="none" rtlCol="0">
            <a:spAutoFit/>
          </a:bodyPr>
          <a:lstStyle/>
          <a:p>
            <a:r>
              <a:rPr lang="en-SG" dirty="0">
                <a:hlinkClick r:id="rId10"/>
              </a:rPr>
              <a:t>SEM02 Pattern Recognition Project | Trello Board</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0148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3" name="TextBox 2">
            <a:extLst>
              <a:ext uri="{FF2B5EF4-FFF2-40B4-BE49-F238E27FC236}">
                <a16:creationId xmlns:a16="http://schemas.microsoft.com/office/drawing/2014/main" id="{E8E82657-6021-211D-B2C0-427D87E86CF0}"/>
              </a:ext>
            </a:extLst>
          </p:cNvPr>
          <p:cNvSpPr txBox="1"/>
          <p:nvPr/>
        </p:nvSpPr>
        <p:spPr>
          <a:xfrm>
            <a:off x="6400254" y="3059668"/>
            <a:ext cx="189699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Current Progress</a:t>
            </a:r>
          </a:p>
        </p:txBody>
      </p:sp>
      <p:sp>
        <p:nvSpPr>
          <p:cNvPr id="4" name="Rectangle 3">
            <a:extLst>
              <a:ext uri="{FF2B5EF4-FFF2-40B4-BE49-F238E27FC236}">
                <a16:creationId xmlns:a16="http://schemas.microsoft.com/office/drawing/2014/main" id="{EE1B2594-8DD9-783F-C9A8-0C5BD92E130A}"/>
              </a:ext>
            </a:extLst>
          </p:cNvPr>
          <p:cNvSpPr/>
          <p:nvPr/>
        </p:nvSpPr>
        <p:spPr>
          <a:xfrm>
            <a:off x="6941646" y="1663159"/>
            <a:ext cx="3259940" cy="923330"/>
          </a:xfrm>
          <a:prstGeom prst="rect">
            <a:avLst/>
          </a:prstGeom>
          <a:solidFill>
            <a:schemeClr val="bg1"/>
          </a:solid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 name="TextBox 4">
            <a:extLst>
              <a:ext uri="{FF2B5EF4-FFF2-40B4-BE49-F238E27FC236}">
                <a16:creationId xmlns:a16="http://schemas.microsoft.com/office/drawing/2014/main" id="{DC3C3002-C01A-32A7-E019-EEC64CCAB4E1}"/>
              </a:ext>
            </a:extLst>
          </p:cNvPr>
          <p:cNvSpPr txBox="1"/>
          <p:nvPr/>
        </p:nvSpPr>
        <p:spPr>
          <a:xfrm>
            <a:off x="6400254" y="3429000"/>
            <a:ext cx="3245119" cy="2585323"/>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Completed Task</a:t>
            </a:r>
          </a:p>
          <a:p>
            <a:r>
              <a:rPr lang="en-US" sz="1200" dirty="0">
                <a:latin typeface="Times New Roman" panose="02020603050405020304" pitchFamily="18" charset="0"/>
                <a:cs typeface="Times New Roman" panose="02020603050405020304" pitchFamily="18" charset="0"/>
              </a:rPr>
              <a:t>- Research and Design</a:t>
            </a:r>
          </a:p>
          <a:p>
            <a:r>
              <a:rPr lang="en-US" sz="1200" dirty="0">
                <a:latin typeface="Times New Roman" panose="02020603050405020304" pitchFamily="18" charset="0"/>
                <a:cs typeface="Times New Roman" panose="02020603050405020304" pitchFamily="18" charset="0"/>
              </a:rPr>
              <a:t>- Dataset Gathering</a:t>
            </a:r>
          </a:p>
          <a:p>
            <a:r>
              <a:rPr lang="en-US" sz="1200" dirty="0">
                <a:latin typeface="Times New Roman" panose="02020603050405020304" pitchFamily="18" charset="0"/>
                <a:cs typeface="Times New Roman" panose="02020603050405020304" pitchFamily="18" charset="0"/>
              </a:rPr>
              <a:t>- Dataset Processing/Tagging</a:t>
            </a:r>
          </a:p>
          <a:p>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Ongoing Task</a:t>
            </a:r>
          </a:p>
          <a:p>
            <a:r>
              <a:rPr lang="en-US" sz="1200" dirty="0">
                <a:latin typeface="Times New Roman" panose="02020603050405020304" pitchFamily="18" charset="0"/>
                <a:cs typeface="Times New Roman" panose="02020603050405020304" pitchFamily="18" charset="0"/>
              </a:rPr>
              <a:t>- Dataset Processing/Tagging (3D)</a:t>
            </a:r>
            <a:endParaRPr lang="en-US" sz="1200" b="1"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Testing Stable Diffusion</a:t>
            </a:r>
          </a:p>
          <a:p>
            <a:r>
              <a:rPr lang="en-US" sz="1200" dirty="0">
                <a:latin typeface="Times New Roman" panose="02020603050405020304" pitchFamily="18" charset="0"/>
                <a:cs typeface="Times New Roman" panose="02020603050405020304" pitchFamily="18" charset="0"/>
              </a:rPr>
              <a:t>- Fine Tuning Stable Diffusion (</a:t>
            </a:r>
            <a:r>
              <a:rPr lang="en-US" sz="1200" dirty="0" err="1">
                <a:latin typeface="Times New Roman" panose="02020603050405020304" pitchFamily="18" charset="0"/>
                <a:cs typeface="Times New Roman" panose="02020603050405020304" pitchFamily="18" charset="0"/>
              </a:rPr>
              <a:t>Dreamboot</a:t>
            </a:r>
            <a:r>
              <a:rPr lang="en-US" sz="1200" dirty="0">
                <a:latin typeface="Times New Roman" panose="02020603050405020304" pitchFamily="18" charset="0"/>
                <a:cs typeface="Times New Roman" panose="02020603050405020304" pitchFamily="18" charset="0"/>
              </a:rPr>
              <a:t>/Lora)</a:t>
            </a:r>
          </a:p>
          <a:p>
            <a:r>
              <a:rPr lang="en-US" sz="1200" dirty="0">
                <a:latin typeface="Times New Roman" panose="02020603050405020304" pitchFamily="18" charset="0"/>
                <a:cs typeface="Times New Roman" panose="02020603050405020304" pitchFamily="18" charset="0"/>
              </a:rPr>
              <a:t>- Testing Image Segmentation</a:t>
            </a:r>
          </a:p>
          <a:p>
            <a:r>
              <a:rPr lang="en-US" sz="1200" dirty="0">
                <a:latin typeface="Times New Roman" panose="02020603050405020304" pitchFamily="18" charset="0"/>
                <a:cs typeface="Times New Roman" panose="02020603050405020304" pitchFamily="18" charset="0"/>
              </a:rPr>
              <a:t>- Creating UI</a:t>
            </a:r>
          </a:p>
          <a:p>
            <a:r>
              <a:rPr lang="en-US" sz="1200" dirty="0">
                <a:latin typeface="Times New Roman" panose="02020603050405020304" pitchFamily="18" charset="0"/>
                <a:cs typeface="Times New Roman" panose="02020603050405020304" pitchFamily="18" charset="0"/>
              </a:rPr>
              <a:t>- Application Testing</a:t>
            </a: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934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2" name="TextBox 1">
            <a:extLst>
              <a:ext uri="{FF2B5EF4-FFF2-40B4-BE49-F238E27FC236}">
                <a16:creationId xmlns:a16="http://schemas.microsoft.com/office/drawing/2014/main" id="{930D1AC0-1517-14A2-6F23-6A9415C6B0F2}"/>
              </a:ext>
            </a:extLst>
          </p:cNvPr>
          <p:cNvSpPr txBox="1"/>
          <p:nvPr/>
        </p:nvSpPr>
        <p:spPr>
          <a:xfrm>
            <a:off x="7730303" y="2639410"/>
            <a:ext cx="1954445" cy="1477328"/>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Chua, Jack</a:t>
            </a:r>
          </a:p>
          <a:p>
            <a:pPr algn="ctr"/>
            <a:r>
              <a:rPr lang="en-US" dirty="0">
                <a:latin typeface="Times New Roman" panose="02020603050405020304" pitchFamily="18" charset="0"/>
                <a:cs typeface="Times New Roman" panose="02020603050405020304" pitchFamily="18" charset="0"/>
              </a:rPr>
              <a:t>Ivy, </a:t>
            </a:r>
            <a:r>
              <a:rPr lang="en-US" dirty="0" err="1">
                <a:latin typeface="Times New Roman" panose="02020603050405020304" pitchFamily="18" charset="0"/>
                <a:cs typeface="Times New Roman" panose="02020603050405020304" pitchFamily="18" charset="0"/>
              </a:rPr>
              <a:t>Kwatt</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Yeoh, Wee </a:t>
            </a:r>
            <a:r>
              <a:rPr lang="en-US" dirty="0" err="1">
                <a:latin typeface="Times New Roman" panose="02020603050405020304" pitchFamily="18" charset="0"/>
                <a:cs typeface="Times New Roman" panose="02020603050405020304" pitchFamily="18" charset="0"/>
              </a:rPr>
              <a:t>Chye</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Borromeo, </a:t>
            </a:r>
            <a:r>
              <a:rPr lang="en-US" dirty="0" err="1">
                <a:latin typeface="Times New Roman" panose="02020603050405020304" pitchFamily="18" charset="0"/>
                <a:cs typeface="Times New Roman" panose="02020603050405020304" pitchFamily="18" charset="0"/>
              </a:rPr>
              <a:t>Angelie</a:t>
            </a: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8E82657-6021-211D-B2C0-427D87E86CF0}"/>
              </a:ext>
            </a:extLst>
          </p:cNvPr>
          <p:cNvSpPr txBox="1"/>
          <p:nvPr/>
        </p:nvSpPr>
        <p:spPr>
          <a:xfrm>
            <a:off x="7721602" y="2206778"/>
            <a:ext cx="200151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Group 5 Members</a:t>
            </a:r>
          </a:p>
        </p:txBody>
      </p:sp>
      <p:sp>
        <p:nvSpPr>
          <p:cNvPr id="4" name="Rectangle 3">
            <a:extLst>
              <a:ext uri="{FF2B5EF4-FFF2-40B4-BE49-F238E27FC236}">
                <a16:creationId xmlns:a16="http://schemas.microsoft.com/office/drawing/2014/main" id="{48E66942-58E9-EB2F-D8A7-C0987CD8CB94}"/>
              </a:ext>
            </a:extLst>
          </p:cNvPr>
          <p:cNvSpPr/>
          <p:nvPr/>
        </p:nvSpPr>
        <p:spPr>
          <a:xfrm>
            <a:off x="6729711" y="1112011"/>
            <a:ext cx="3906976" cy="923330"/>
          </a:xfrm>
          <a:prstGeom prst="rect">
            <a:avLst/>
          </a:prstGeom>
          <a:solidFill>
            <a:schemeClr val="bg1"/>
          </a:solid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Thank You !</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 name="TextBox 4">
            <a:extLst>
              <a:ext uri="{FF2B5EF4-FFF2-40B4-BE49-F238E27FC236}">
                <a16:creationId xmlns:a16="http://schemas.microsoft.com/office/drawing/2014/main" id="{7100DDC7-65B7-0A91-3617-41E603EC062E}"/>
              </a:ext>
            </a:extLst>
          </p:cNvPr>
          <p:cNvSpPr txBox="1"/>
          <p:nvPr/>
        </p:nvSpPr>
        <p:spPr>
          <a:xfrm>
            <a:off x="9115865" y="624605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6074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6281457" y="953964"/>
            <a:ext cx="2596786" cy="2654362"/>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16" name="TextBox 15">
            <a:extLst>
              <a:ext uri="{FF2B5EF4-FFF2-40B4-BE49-F238E27FC236}">
                <a16:creationId xmlns:a16="http://schemas.microsoft.com/office/drawing/2014/main" id="{46FA4171-7037-A527-3106-DDF332F6EBDD}"/>
              </a:ext>
            </a:extLst>
          </p:cNvPr>
          <p:cNvSpPr txBox="1"/>
          <p:nvPr/>
        </p:nvSpPr>
        <p:spPr>
          <a:xfrm>
            <a:off x="6260547" y="3685997"/>
            <a:ext cx="373499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Project Background/Objective/Aim</a:t>
            </a:r>
          </a:p>
        </p:txBody>
      </p:sp>
      <p:sp>
        <p:nvSpPr>
          <p:cNvPr id="18" name="Rectangle 17">
            <a:extLst>
              <a:ext uri="{FF2B5EF4-FFF2-40B4-BE49-F238E27FC236}">
                <a16:creationId xmlns:a16="http://schemas.microsoft.com/office/drawing/2014/main" id="{610E342B-0A16-161F-B239-438DC60C3A36}"/>
              </a:ext>
            </a:extLst>
          </p:cNvPr>
          <p:cNvSpPr/>
          <p:nvPr/>
        </p:nvSpPr>
        <p:spPr>
          <a:xfrm>
            <a:off x="10486352" y="300859"/>
            <a:ext cx="1412974" cy="400110"/>
          </a:xfrm>
          <a:prstGeom prst="rect">
            <a:avLst/>
          </a:prstGeom>
          <a:solidFill>
            <a:schemeClr val="bg1"/>
          </a:solidFill>
        </p:spPr>
        <p:txBody>
          <a:bodyPr wrap="square" lIns="91440" tIns="45720" rIns="91440" bIns="45720">
            <a:spAutoFit/>
          </a:bodyP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TextBox 2">
            <a:extLst>
              <a:ext uri="{FF2B5EF4-FFF2-40B4-BE49-F238E27FC236}">
                <a16:creationId xmlns:a16="http://schemas.microsoft.com/office/drawing/2014/main" id="{9B9CFC45-E06B-02AC-1DF8-12F8A7D070A8}"/>
              </a:ext>
            </a:extLst>
          </p:cNvPr>
          <p:cNvSpPr txBox="1"/>
          <p:nvPr/>
        </p:nvSpPr>
        <p:spPr>
          <a:xfrm>
            <a:off x="6260547" y="4020665"/>
            <a:ext cx="5550759" cy="2154436"/>
          </a:xfrm>
          <a:prstGeom prst="rect">
            <a:avLst/>
          </a:prstGeom>
          <a:noFill/>
        </p:spPr>
        <p:txBody>
          <a:bodyPr wrap="square" rtlCol="0">
            <a:spAutoFit/>
          </a:bodyPr>
          <a:lstStyle/>
          <a:p>
            <a:pPr marL="0" lvl="0" indent="0" algn="just" rtl="0">
              <a:spcBef>
                <a:spcPts val="0"/>
              </a:spcBef>
              <a:spcAft>
                <a:spcPts val="0"/>
              </a:spcAft>
              <a:buClr>
                <a:schemeClr val="dk1"/>
              </a:buClr>
              <a:buFont typeface="Arial"/>
              <a:buNone/>
            </a:pPr>
            <a:r>
              <a:rPr lang="en-US" sz="1200" b="1" dirty="0">
                <a:solidFill>
                  <a:schemeClr val="dk1"/>
                </a:solidFill>
                <a:latin typeface="Times New Roman"/>
                <a:ea typeface="Times New Roman"/>
                <a:cs typeface="Times New Roman"/>
                <a:sym typeface="Times New Roman"/>
              </a:rPr>
              <a:t>Conventional methods</a:t>
            </a:r>
            <a:endParaRPr lang="en-US" sz="1200" dirty="0">
              <a:solidFill>
                <a:schemeClr val="dk1"/>
              </a:solidFill>
              <a:latin typeface="Times New Roman"/>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require a professional designer</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gather reference images</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produce 2D designs</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3D modeling and rendering</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feedback from clients</a:t>
            </a:r>
          </a:p>
          <a:p>
            <a:pPr marL="0" lvl="0" indent="0" algn="just" rtl="0">
              <a:spcBef>
                <a:spcPts val="0"/>
              </a:spcBef>
              <a:spcAft>
                <a:spcPts val="0"/>
              </a:spcAft>
              <a:buNone/>
            </a:pPr>
            <a:endParaRPr lang="en-US" sz="12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1200" b="1" dirty="0">
                <a:solidFill>
                  <a:schemeClr val="dk1"/>
                </a:solidFill>
                <a:latin typeface="Times New Roman"/>
                <a:ea typeface="Times New Roman"/>
                <a:cs typeface="Times New Roman"/>
                <a:sym typeface="Times New Roman"/>
              </a:rPr>
              <a:t>Our Solution</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no expert knowledge required</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textual prompts + image uploads + interactive selection</a:t>
            </a:r>
          </a:p>
          <a:p>
            <a:pPr algn="just" rtl="0">
              <a:spcBef>
                <a:spcPts val="0"/>
              </a:spcBef>
              <a:spcAft>
                <a:spcPts val="0"/>
              </a:spcAft>
            </a:pPr>
            <a:endParaRPr lang="en-SG" sz="14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5" name="Rounded Rectangle 4">
            <a:extLst>
              <a:ext uri="{FF2B5EF4-FFF2-40B4-BE49-F238E27FC236}">
                <a16:creationId xmlns:a16="http://schemas.microsoft.com/office/drawing/2014/main" id="{EA8EDE12-2520-BB26-14FD-2FDC9A8C2E4F}"/>
              </a:ext>
            </a:extLst>
          </p:cNvPr>
          <p:cNvSpPr/>
          <p:nvPr/>
        </p:nvSpPr>
        <p:spPr>
          <a:xfrm>
            <a:off x="9035926" y="953964"/>
            <a:ext cx="2596786" cy="2654362"/>
          </a:xfrm>
          <a:prstGeom prst="roundRect">
            <a:avLst/>
          </a:prstGeom>
          <a:blipFill>
            <a:blip r:embed="rId9"/>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blipFill>
                <a:blip r:embed="rId10"/>
                <a:stretch>
                  <a:fillRect/>
                </a:stretch>
              </a:blipFill>
            </a:endParaRPr>
          </a:p>
        </p:txBody>
      </p:sp>
    </p:spTree>
    <p:extLst>
      <p:ext uri="{BB962C8B-B14F-4D97-AF65-F5344CB8AC3E}">
        <p14:creationId xmlns:p14="http://schemas.microsoft.com/office/powerpoint/2010/main" val="4177481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3" name="TextBox 2">
            <a:extLst>
              <a:ext uri="{FF2B5EF4-FFF2-40B4-BE49-F238E27FC236}">
                <a16:creationId xmlns:a16="http://schemas.microsoft.com/office/drawing/2014/main" id="{E8E82657-6021-211D-B2C0-427D87E86CF0}"/>
              </a:ext>
            </a:extLst>
          </p:cNvPr>
          <p:cNvSpPr txBox="1"/>
          <p:nvPr/>
        </p:nvSpPr>
        <p:spPr>
          <a:xfrm>
            <a:off x="6489346" y="3372567"/>
            <a:ext cx="367087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Project Background/Objective/Aim</a:t>
            </a:r>
          </a:p>
        </p:txBody>
      </p:sp>
      <p:sp>
        <p:nvSpPr>
          <p:cNvPr id="4" name="Rectangle 3">
            <a:extLst>
              <a:ext uri="{FF2B5EF4-FFF2-40B4-BE49-F238E27FC236}">
                <a16:creationId xmlns:a16="http://schemas.microsoft.com/office/drawing/2014/main" id="{749482E8-36BC-359F-46CB-F410AFE1BEAA}"/>
              </a:ext>
            </a:extLst>
          </p:cNvPr>
          <p:cNvSpPr/>
          <p:nvPr/>
        </p:nvSpPr>
        <p:spPr>
          <a:xfrm>
            <a:off x="6941646" y="1663159"/>
            <a:ext cx="3259940" cy="923330"/>
          </a:xfrm>
          <a:prstGeom prst="rect">
            <a:avLst/>
          </a:prstGeom>
          <a:solidFill>
            <a:schemeClr val="bg1"/>
          </a:solid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 name="TextBox 4">
            <a:extLst>
              <a:ext uri="{FF2B5EF4-FFF2-40B4-BE49-F238E27FC236}">
                <a16:creationId xmlns:a16="http://schemas.microsoft.com/office/drawing/2014/main" id="{A300CFF9-DEA8-3083-E915-6784470F8BE6}"/>
              </a:ext>
            </a:extLst>
          </p:cNvPr>
          <p:cNvSpPr txBox="1"/>
          <p:nvPr/>
        </p:nvSpPr>
        <p:spPr>
          <a:xfrm>
            <a:off x="6471908" y="3756187"/>
            <a:ext cx="5550759" cy="2123658"/>
          </a:xfrm>
          <a:prstGeom prst="rect">
            <a:avLst/>
          </a:prstGeom>
          <a:noFill/>
        </p:spPr>
        <p:txBody>
          <a:bodyPr wrap="square" rtlCol="0">
            <a:spAutoFit/>
          </a:bodyPr>
          <a:lstStyle/>
          <a:p>
            <a:pPr marL="0" lvl="0" indent="0" algn="just" rtl="0">
              <a:spcBef>
                <a:spcPts val="0"/>
              </a:spcBef>
              <a:spcAft>
                <a:spcPts val="0"/>
              </a:spcAft>
              <a:buClr>
                <a:schemeClr val="dk1"/>
              </a:buClr>
              <a:buFont typeface="Arial"/>
              <a:buNone/>
            </a:pPr>
            <a:r>
              <a:rPr lang="en-US" sz="1200" b="1" dirty="0">
                <a:solidFill>
                  <a:schemeClr val="dk1"/>
                </a:solidFill>
                <a:latin typeface="Times New Roman"/>
                <a:ea typeface="Times New Roman"/>
                <a:cs typeface="Times New Roman"/>
                <a:sym typeface="Times New Roman"/>
              </a:rPr>
              <a:t>Conventional methods</a:t>
            </a:r>
            <a:endParaRPr lang="en-US" sz="1200" dirty="0">
              <a:solidFill>
                <a:schemeClr val="dk1"/>
              </a:solidFill>
              <a:latin typeface="Times New Roman"/>
              <a:ea typeface="Times New Roman"/>
              <a:cs typeface="Times New Roman"/>
              <a:sym typeface="Times New Roman"/>
            </a:endParaRP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require a professional designer</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gather reference images</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produce 2D designs</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3D modeling and rendering</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feedback from clients</a:t>
            </a:r>
          </a:p>
          <a:p>
            <a:pPr marL="0" lvl="0" indent="0" algn="just" rtl="0">
              <a:spcBef>
                <a:spcPts val="0"/>
              </a:spcBef>
              <a:spcAft>
                <a:spcPts val="0"/>
              </a:spcAft>
              <a:buNone/>
            </a:pPr>
            <a:endParaRPr lang="en-US" sz="12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lang="en-US" sz="12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r>
              <a:rPr lang="en-US" sz="1200" b="1" dirty="0">
                <a:solidFill>
                  <a:schemeClr val="dk1"/>
                </a:solidFill>
                <a:latin typeface="Times New Roman"/>
                <a:ea typeface="Times New Roman"/>
                <a:cs typeface="Times New Roman"/>
                <a:sym typeface="Times New Roman"/>
              </a:rPr>
              <a:t>Our Solution</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no expert knowledge required</a:t>
            </a:r>
          </a:p>
          <a:p>
            <a:pPr marL="457200" lvl="0" indent="-317500" algn="just" rtl="0">
              <a:spcBef>
                <a:spcPts val="0"/>
              </a:spcBef>
              <a:spcAft>
                <a:spcPts val="0"/>
              </a:spcAft>
              <a:buClr>
                <a:schemeClr val="dk1"/>
              </a:buClr>
              <a:buSzPts val="1400"/>
              <a:buFont typeface="Times New Roman"/>
              <a:buChar char="●"/>
            </a:pPr>
            <a:r>
              <a:rPr lang="en-US" sz="1200" dirty="0">
                <a:solidFill>
                  <a:schemeClr val="dk1"/>
                </a:solidFill>
                <a:latin typeface="Times New Roman"/>
                <a:ea typeface="Times New Roman"/>
                <a:cs typeface="Times New Roman"/>
                <a:sym typeface="Times New Roman"/>
              </a:rPr>
              <a:t>textual prompts + image uploads + interactive selection</a:t>
            </a:r>
          </a:p>
        </p:txBody>
      </p:sp>
    </p:spTree>
    <p:extLst>
      <p:ext uri="{BB962C8B-B14F-4D97-AF65-F5344CB8AC3E}">
        <p14:creationId xmlns:p14="http://schemas.microsoft.com/office/powerpoint/2010/main" val="2294430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6784624" y="792951"/>
            <a:ext cx="3960000" cy="2520000"/>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2" name="TextBox 1">
            <a:extLst>
              <a:ext uri="{FF2B5EF4-FFF2-40B4-BE49-F238E27FC236}">
                <a16:creationId xmlns:a16="http://schemas.microsoft.com/office/drawing/2014/main" id="{930D1AC0-1517-14A2-6F23-6A9415C6B0F2}"/>
              </a:ext>
            </a:extLst>
          </p:cNvPr>
          <p:cNvSpPr txBox="1"/>
          <p:nvPr/>
        </p:nvSpPr>
        <p:spPr>
          <a:xfrm>
            <a:off x="6531517" y="3655437"/>
            <a:ext cx="5541213" cy="2339102"/>
          </a:xfrm>
          <a:prstGeom prst="rect">
            <a:avLst/>
          </a:prstGeom>
          <a:noFill/>
        </p:spPr>
        <p:txBody>
          <a:bodyPr wrap="square" rtlCol="0">
            <a:spAutoFit/>
          </a:bodyPr>
          <a:lstStyle/>
          <a:p>
            <a:pPr marL="0" marR="0" lvl="0" indent="0" algn="just" rtl="0">
              <a:spcBef>
                <a:spcPts val="0"/>
              </a:spcBef>
              <a:spcAft>
                <a:spcPts val="0"/>
              </a:spcAft>
              <a:buNone/>
            </a:pPr>
            <a:endParaRPr lang="en-US" sz="1400" b="1" dirty="0">
              <a:latin typeface="Times New Roman"/>
              <a:ea typeface="Times New Roman"/>
              <a:cs typeface="Times New Roman"/>
              <a:sym typeface="Times New Roman"/>
            </a:endParaRPr>
          </a:p>
          <a:p>
            <a:pPr marL="0" marR="0" lvl="0" indent="0" algn="just" rtl="0">
              <a:spcBef>
                <a:spcPts val="0"/>
              </a:spcBef>
              <a:spcAft>
                <a:spcPts val="0"/>
              </a:spcAft>
              <a:buNone/>
            </a:pPr>
            <a:r>
              <a:rPr lang="en-US" sz="1200" b="1" dirty="0">
                <a:latin typeface="Times New Roman"/>
                <a:ea typeface="Times New Roman"/>
                <a:cs typeface="Times New Roman"/>
                <a:sym typeface="Times New Roman"/>
              </a:rPr>
              <a:t>V</a:t>
            </a:r>
            <a:r>
              <a:rPr lang="en-US" sz="1200" b="1" i="0" u="none" strike="noStrike" dirty="0">
                <a:solidFill>
                  <a:srgbClr val="000000"/>
                </a:solidFill>
                <a:latin typeface="Times New Roman"/>
                <a:ea typeface="Times New Roman"/>
                <a:cs typeface="Times New Roman"/>
                <a:sym typeface="Times New Roman"/>
              </a:rPr>
              <a:t>alu</a:t>
            </a:r>
            <a:r>
              <a:rPr lang="en-US" sz="1200" b="1" dirty="0">
                <a:latin typeface="Times New Roman"/>
                <a:ea typeface="Times New Roman"/>
                <a:cs typeface="Times New Roman"/>
                <a:sym typeface="Times New Roman"/>
              </a:rPr>
              <a:t>able</a:t>
            </a:r>
            <a:r>
              <a:rPr lang="en-US" sz="1200" b="1" i="0" u="none" strike="noStrike" dirty="0">
                <a:solidFill>
                  <a:srgbClr val="000000"/>
                </a:solidFill>
                <a:latin typeface="Times New Roman"/>
                <a:ea typeface="Times New Roman"/>
                <a:cs typeface="Times New Roman"/>
                <a:sym typeface="Times New Roman"/>
              </a:rPr>
              <a:t> for </a:t>
            </a:r>
          </a:p>
          <a:p>
            <a:pPr marL="457200" marR="0" lvl="0" indent="-317500" algn="just" rtl="0">
              <a:spcBef>
                <a:spcPts val="0"/>
              </a:spcBef>
              <a:spcAft>
                <a:spcPts val="0"/>
              </a:spcAft>
              <a:buClr>
                <a:srgbClr val="000000"/>
              </a:buClr>
              <a:buSzPts val="1400"/>
              <a:buFont typeface="Times New Roman"/>
              <a:buChar char="●"/>
            </a:pPr>
            <a:r>
              <a:rPr lang="en-US" sz="1200" b="0" i="0" u="none" strike="noStrike" dirty="0">
                <a:solidFill>
                  <a:srgbClr val="000000"/>
                </a:solidFill>
                <a:latin typeface="Times New Roman"/>
                <a:ea typeface="Times New Roman"/>
                <a:cs typeface="Times New Roman"/>
                <a:sym typeface="Times New Roman"/>
              </a:rPr>
              <a:t>interior designers</a:t>
            </a:r>
            <a:endParaRPr lang="en-US" sz="1200" dirty="0">
              <a:latin typeface="Times New Roman"/>
              <a:ea typeface="Times New Roman"/>
              <a:cs typeface="Times New Roman"/>
              <a:sym typeface="Times New Roman"/>
            </a:endParaRPr>
          </a:p>
          <a:p>
            <a:pPr marL="457200" marR="0" lvl="0" indent="-317500" algn="just" rtl="0">
              <a:spcBef>
                <a:spcPts val="0"/>
              </a:spcBef>
              <a:spcAft>
                <a:spcPts val="0"/>
              </a:spcAft>
              <a:buClr>
                <a:srgbClr val="000000"/>
              </a:buClr>
              <a:buSzPts val="1400"/>
              <a:buFont typeface="Times New Roman"/>
              <a:buChar char="●"/>
            </a:pPr>
            <a:r>
              <a:rPr lang="en-US" sz="1200" b="0" i="0" u="none" strike="noStrike" dirty="0">
                <a:solidFill>
                  <a:srgbClr val="000000"/>
                </a:solidFill>
                <a:latin typeface="Times New Roman"/>
                <a:ea typeface="Times New Roman"/>
                <a:cs typeface="Times New Roman"/>
                <a:sym typeface="Times New Roman"/>
              </a:rPr>
              <a:t>real estate agents or developers</a:t>
            </a:r>
          </a:p>
          <a:p>
            <a:pPr marL="139700" marR="0" lvl="0" algn="just" rtl="0">
              <a:spcBef>
                <a:spcPts val="0"/>
              </a:spcBef>
              <a:spcAft>
                <a:spcPts val="0"/>
              </a:spcAft>
              <a:buClr>
                <a:srgbClr val="000000"/>
              </a:buClr>
              <a:buSzPts val="1400"/>
            </a:pPr>
            <a:endParaRPr lang="en-US" sz="1200" dirty="0">
              <a:latin typeface="Times New Roman"/>
              <a:ea typeface="Times New Roman"/>
              <a:cs typeface="Times New Roman"/>
              <a:sym typeface="Times New Roman"/>
            </a:endParaRPr>
          </a:p>
          <a:p>
            <a:pPr marL="0" marR="0" lvl="0" indent="0" algn="just" rtl="0">
              <a:spcBef>
                <a:spcPts val="0"/>
              </a:spcBef>
              <a:spcAft>
                <a:spcPts val="0"/>
              </a:spcAft>
              <a:buNone/>
            </a:pPr>
            <a:r>
              <a:rPr lang="en-US" sz="1200" b="1" dirty="0">
                <a:latin typeface="Times New Roman"/>
                <a:ea typeface="Times New Roman"/>
                <a:cs typeface="Times New Roman"/>
                <a:sym typeface="Times New Roman"/>
              </a:rPr>
              <a:t>Use cases</a:t>
            </a:r>
          </a:p>
          <a:p>
            <a:pPr marL="457200" marR="0" lvl="0" indent="-317500" algn="just" rtl="0">
              <a:spcBef>
                <a:spcPts val="0"/>
              </a:spcBef>
              <a:spcAft>
                <a:spcPts val="0"/>
              </a:spcAft>
              <a:buClr>
                <a:srgbClr val="000000"/>
              </a:buClr>
              <a:buSzPts val="1400"/>
              <a:buFont typeface="Times New Roman"/>
              <a:buChar char="●"/>
            </a:pPr>
            <a:r>
              <a:rPr lang="en-US" sz="1200" b="0" i="0" u="none" strike="noStrike" dirty="0">
                <a:solidFill>
                  <a:srgbClr val="000000"/>
                </a:solidFill>
                <a:latin typeface="Times New Roman"/>
                <a:ea typeface="Times New Roman"/>
                <a:cs typeface="Times New Roman"/>
                <a:sym typeface="Times New Roman"/>
              </a:rPr>
              <a:t>aiming to enhance visual representations for clients by presenting preliminary concepts/prototypes</a:t>
            </a:r>
            <a:endParaRPr lang="en-US" sz="1200" dirty="0">
              <a:latin typeface="Times New Roman"/>
              <a:ea typeface="Times New Roman"/>
              <a:cs typeface="Times New Roman"/>
              <a:sym typeface="Times New Roman"/>
            </a:endParaRPr>
          </a:p>
          <a:p>
            <a:pPr marL="457200" marR="0" lvl="0" indent="-317500" algn="just" rtl="0">
              <a:spcBef>
                <a:spcPts val="0"/>
              </a:spcBef>
              <a:spcAft>
                <a:spcPts val="0"/>
              </a:spcAft>
              <a:buClr>
                <a:srgbClr val="000000"/>
              </a:buClr>
              <a:buSzPts val="1400"/>
              <a:buFont typeface="Times New Roman"/>
              <a:buChar char="●"/>
            </a:pPr>
            <a:r>
              <a:rPr lang="en-US" sz="1200" b="0" i="0" u="none" strike="noStrike" dirty="0">
                <a:solidFill>
                  <a:srgbClr val="000000"/>
                </a:solidFill>
                <a:latin typeface="Times New Roman"/>
                <a:ea typeface="Times New Roman"/>
                <a:cs typeface="Times New Roman"/>
                <a:sym typeface="Times New Roman"/>
              </a:rPr>
              <a:t>market a property</a:t>
            </a:r>
            <a:endParaRPr lang="en-US" sz="1200" b="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br>
              <a:rPr lang="en-US" sz="1200" b="0" dirty="0">
                <a:solidFill>
                  <a:schemeClr val="dk1"/>
                </a:solidFill>
                <a:latin typeface="Times New Roman"/>
                <a:ea typeface="Times New Roman"/>
                <a:cs typeface="Times New Roman"/>
                <a:sym typeface="Times New Roman"/>
              </a:rPr>
            </a:br>
            <a:r>
              <a:rPr lang="en-US" sz="1200" b="0" i="0" u="none" strike="noStrike" dirty="0">
                <a:solidFill>
                  <a:srgbClr val="000000"/>
                </a:solidFill>
                <a:latin typeface="Times New Roman"/>
                <a:ea typeface="Times New Roman"/>
                <a:cs typeface="Times New Roman"/>
                <a:sym typeface="Times New Roman"/>
              </a:rPr>
              <a:t>For the project purpose, the tool will be used for bedrooms, living room, kitchen and bathroom, with potential development for other types of rooms.</a:t>
            </a:r>
            <a:endParaRPr lang="en-US" sz="1200" b="0" dirty="0">
              <a:solidFill>
                <a:schemeClr val="dk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E8E82657-6021-211D-B2C0-427D87E86CF0}"/>
              </a:ext>
            </a:extLst>
          </p:cNvPr>
          <p:cNvSpPr txBox="1"/>
          <p:nvPr/>
        </p:nvSpPr>
        <p:spPr>
          <a:xfrm>
            <a:off x="6531517" y="3338673"/>
            <a:ext cx="209769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Project Description</a:t>
            </a:r>
          </a:p>
        </p:txBody>
      </p:sp>
      <p:sp>
        <p:nvSpPr>
          <p:cNvPr id="4" name="Rectangle 3">
            <a:extLst>
              <a:ext uri="{FF2B5EF4-FFF2-40B4-BE49-F238E27FC236}">
                <a16:creationId xmlns:a16="http://schemas.microsoft.com/office/drawing/2014/main" id="{A6527F3B-5F67-E16C-956C-659A54D5E1A7}"/>
              </a:ext>
            </a:extLst>
          </p:cNvPr>
          <p:cNvSpPr/>
          <p:nvPr/>
        </p:nvSpPr>
        <p:spPr>
          <a:xfrm>
            <a:off x="10486352" y="300859"/>
            <a:ext cx="1412974" cy="400110"/>
          </a:xfrm>
          <a:prstGeom prst="rect">
            <a:avLst/>
          </a:prstGeom>
          <a:solidFill>
            <a:schemeClr val="bg1"/>
          </a:solidFill>
        </p:spPr>
        <p:txBody>
          <a:bodyPr wrap="square" lIns="91440" tIns="45720" rIns="91440" bIns="45720">
            <a:spAutoFit/>
          </a:bodyP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4039119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1629170" y="2816496"/>
            <a:ext cx="2298357" cy="211300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3" name="TextBox 2">
            <a:extLst>
              <a:ext uri="{FF2B5EF4-FFF2-40B4-BE49-F238E27FC236}">
                <a16:creationId xmlns:a16="http://schemas.microsoft.com/office/drawing/2014/main" id="{E8E82657-6021-211D-B2C0-427D87E86CF0}"/>
              </a:ext>
            </a:extLst>
          </p:cNvPr>
          <p:cNvSpPr txBox="1"/>
          <p:nvPr/>
        </p:nvSpPr>
        <p:spPr>
          <a:xfrm>
            <a:off x="6531517" y="3132738"/>
            <a:ext cx="2097690"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Project Description</a:t>
            </a:r>
          </a:p>
        </p:txBody>
      </p:sp>
      <p:sp>
        <p:nvSpPr>
          <p:cNvPr id="4" name="Rectangle 3">
            <a:extLst>
              <a:ext uri="{FF2B5EF4-FFF2-40B4-BE49-F238E27FC236}">
                <a16:creationId xmlns:a16="http://schemas.microsoft.com/office/drawing/2014/main" id="{157BA8A9-2765-28AE-858B-8CF970FBB513}"/>
              </a:ext>
            </a:extLst>
          </p:cNvPr>
          <p:cNvSpPr/>
          <p:nvPr/>
        </p:nvSpPr>
        <p:spPr>
          <a:xfrm>
            <a:off x="6941646" y="1663159"/>
            <a:ext cx="3259940" cy="923330"/>
          </a:xfrm>
          <a:prstGeom prst="rect">
            <a:avLst/>
          </a:prstGeom>
          <a:solidFill>
            <a:schemeClr val="bg1"/>
          </a:solidFill>
        </p:spPr>
        <p:txBody>
          <a:bodyPr wrap="squar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 name="TextBox 4">
            <a:extLst>
              <a:ext uri="{FF2B5EF4-FFF2-40B4-BE49-F238E27FC236}">
                <a16:creationId xmlns:a16="http://schemas.microsoft.com/office/drawing/2014/main" id="{29E03E7E-E9A5-77F9-DC89-84C9A9196FE3}"/>
              </a:ext>
            </a:extLst>
          </p:cNvPr>
          <p:cNvSpPr txBox="1"/>
          <p:nvPr/>
        </p:nvSpPr>
        <p:spPr>
          <a:xfrm>
            <a:off x="6531517" y="3502070"/>
            <a:ext cx="5348133" cy="2585323"/>
          </a:xfrm>
          <a:prstGeom prst="rect">
            <a:avLst/>
          </a:prstGeom>
          <a:noFill/>
        </p:spPr>
        <p:txBody>
          <a:bodyPr wrap="square" rtlCol="0">
            <a:spAutoFit/>
          </a:bodyPr>
          <a:lstStyle/>
          <a:p>
            <a:pPr marL="0" marR="0" lvl="0" indent="0" algn="just" rtl="0">
              <a:spcBef>
                <a:spcPts val="0"/>
              </a:spcBef>
              <a:spcAft>
                <a:spcPts val="0"/>
              </a:spcAft>
              <a:buNone/>
            </a:pPr>
            <a:endParaRPr lang="en-US" sz="1200" b="1" dirty="0">
              <a:latin typeface="Times New Roman"/>
              <a:ea typeface="Times New Roman"/>
              <a:cs typeface="Times New Roman"/>
              <a:sym typeface="Times New Roman"/>
            </a:endParaRPr>
          </a:p>
          <a:p>
            <a:pPr marL="0" marR="0" lvl="0" indent="0" algn="just" rtl="0">
              <a:spcBef>
                <a:spcPts val="0"/>
              </a:spcBef>
              <a:spcAft>
                <a:spcPts val="0"/>
              </a:spcAft>
              <a:buNone/>
            </a:pPr>
            <a:r>
              <a:rPr lang="en-US" sz="1200" b="1" dirty="0">
                <a:latin typeface="Times New Roman"/>
                <a:ea typeface="Times New Roman"/>
                <a:cs typeface="Times New Roman"/>
                <a:sym typeface="Times New Roman"/>
              </a:rPr>
              <a:t>V</a:t>
            </a:r>
            <a:r>
              <a:rPr lang="en-US" sz="1200" b="1" i="0" u="none" strike="noStrike" dirty="0">
                <a:solidFill>
                  <a:srgbClr val="000000"/>
                </a:solidFill>
                <a:latin typeface="Times New Roman"/>
                <a:ea typeface="Times New Roman"/>
                <a:cs typeface="Times New Roman"/>
                <a:sym typeface="Times New Roman"/>
              </a:rPr>
              <a:t>alu</a:t>
            </a:r>
            <a:r>
              <a:rPr lang="en-US" sz="1200" b="1" dirty="0">
                <a:latin typeface="Times New Roman"/>
                <a:ea typeface="Times New Roman"/>
                <a:cs typeface="Times New Roman"/>
                <a:sym typeface="Times New Roman"/>
              </a:rPr>
              <a:t>able</a:t>
            </a:r>
            <a:r>
              <a:rPr lang="en-US" sz="1200" b="1" i="0" u="none" strike="noStrike" dirty="0">
                <a:solidFill>
                  <a:srgbClr val="000000"/>
                </a:solidFill>
                <a:latin typeface="Times New Roman"/>
                <a:ea typeface="Times New Roman"/>
                <a:cs typeface="Times New Roman"/>
                <a:sym typeface="Times New Roman"/>
              </a:rPr>
              <a:t> for </a:t>
            </a:r>
          </a:p>
          <a:p>
            <a:pPr marL="457200" marR="0" lvl="0" indent="-317500" algn="just" rtl="0">
              <a:spcBef>
                <a:spcPts val="0"/>
              </a:spcBef>
              <a:spcAft>
                <a:spcPts val="0"/>
              </a:spcAft>
              <a:buClr>
                <a:srgbClr val="000000"/>
              </a:buClr>
              <a:buSzPts val="1400"/>
              <a:buFont typeface="Times New Roman"/>
              <a:buChar char="●"/>
            </a:pPr>
            <a:r>
              <a:rPr lang="en-US" sz="1200" b="0" i="0" u="none" strike="noStrike" dirty="0">
                <a:solidFill>
                  <a:srgbClr val="000000"/>
                </a:solidFill>
                <a:latin typeface="Times New Roman"/>
                <a:ea typeface="Times New Roman"/>
                <a:cs typeface="Times New Roman"/>
                <a:sym typeface="Times New Roman"/>
              </a:rPr>
              <a:t>interior designers</a:t>
            </a:r>
            <a:endParaRPr lang="en-US" sz="1200" dirty="0">
              <a:latin typeface="Times New Roman"/>
              <a:ea typeface="Times New Roman"/>
              <a:cs typeface="Times New Roman"/>
              <a:sym typeface="Times New Roman"/>
            </a:endParaRPr>
          </a:p>
          <a:p>
            <a:pPr marL="457200" marR="0" lvl="0" indent="-317500" algn="just" rtl="0">
              <a:spcBef>
                <a:spcPts val="0"/>
              </a:spcBef>
              <a:spcAft>
                <a:spcPts val="0"/>
              </a:spcAft>
              <a:buClr>
                <a:srgbClr val="000000"/>
              </a:buClr>
              <a:buSzPts val="1400"/>
              <a:buFont typeface="Times New Roman"/>
              <a:buChar char="●"/>
            </a:pPr>
            <a:r>
              <a:rPr lang="en-US" sz="1200" b="0" i="0" u="none" strike="noStrike" dirty="0">
                <a:solidFill>
                  <a:srgbClr val="000000"/>
                </a:solidFill>
                <a:latin typeface="Times New Roman"/>
                <a:ea typeface="Times New Roman"/>
                <a:cs typeface="Times New Roman"/>
                <a:sym typeface="Times New Roman"/>
              </a:rPr>
              <a:t>real estate agents or developers</a:t>
            </a:r>
          </a:p>
          <a:p>
            <a:pPr marL="139700" marR="0" lvl="0" algn="just" rtl="0">
              <a:spcBef>
                <a:spcPts val="0"/>
              </a:spcBef>
              <a:spcAft>
                <a:spcPts val="0"/>
              </a:spcAft>
              <a:buClr>
                <a:srgbClr val="000000"/>
              </a:buClr>
              <a:buSzPts val="1400"/>
            </a:pPr>
            <a:endParaRPr lang="en-US" sz="1200" dirty="0">
              <a:latin typeface="Times New Roman"/>
              <a:ea typeface="Times New Roman"/>
              <a:cs typeface="Times New Roman"/>
              <a:sym typeface="Times New Roman"/>
            </a:endParaRPr>
          </a:p>
          <a:p>
            <a:pPr marL="0" marR="0" lvl="0" indent="0" algn="just" rtl="0">
              <a:spcBef>
                <a:spcPts val="0"/>
              </a:spcBef>
              <a:spcAft>
                <a:spcPts val="0"/>
              </a:spcAft>
              <a:buNone/>
            </a:pPr>
            <a:r>
              <a:rPr lang="en-US" sz="1200" b="1" dirty="0">
                <a:latin typeface="Times New Roman"/>
                <a:ea typeface="Times New Roman"/>
                <a:cs typeface="Times New Roman"/>
                <a:sym typeface="Times New Roman"/>
              </a:rPr>
              <a:t>Use cases</a:t>
            </a:r>
          </a:p>
          <a:p>
            <a:pPr marL="457200" marR="0" lvl="0" indent="-317500" algn="just" rtl="0">
              <a:spcBef>
                <a:spcPts val="0"/>
              </a:spcBef>
              <a:spcAft>
                <a:spcPts val="0"/>
              </a:spcAft>
              <a:buClr>
                <a:srgbClr val="000000"/>
              </a:buClr>
              <a:buSzPts val="1400"/>
              <a:buFont typeface="Times New Roman"/>
              <a:buChar char="●"/>
            </a:pPr>
            <a:r>
              <a:rPr lang="en-US" sz="1200" b="0" i="0" u="none" strike="noStrike" dirty="0">
                <a:solidFill>
                  <a:srgbClr val="000000"/>
                </a:solidFill>
                <a:latin typeface="Times New Roman"/>
                <a:ea typeface="Times New Roman"/>
                <a:cs typeface="Times New Roman"/>
                <a:sym typeface="Times New Roman"/>
              </a:rPr>
              <a:t>aiming to enhance visual representations for clients by presenting preliminary concepts/prototypes</a:t>
            </a:r>
            <a:endParaRPr lang="en-US" sz="1200" dirty="0">
              <a:latin typeface="Times New Roman"/>
              <a:ea typeface="Times New Roman"/>
              <a:cs typeface="Times New Roman"/>
              <a:sym typeface="Times New Roman"/>
            </a:endParaRPr>
          </a:p>
          <a:p>
            <a:pPr marL="457200" marR="0" lvl="0" indent="-317500" algn="just" rtl="0">
              <a:spcBef>
                <a:spcPts val="0"/>
              </a:spcBef>
              <a:spcAft>
                <a:spcPts val="0"/>
              </a:spcAft>
              <a:buClr>
                <a:srgbClr val="000000"/>
              </a:buClr>
              <a:buSzPts val="1400"/>
              <a:buFont typeface="Times New Roman"/>
              <a:buChar char="●"/>
            </a:pPr>
            <a:r>
              <a:rPr lang="en-US" sz="1200" b="0" i="0" u="none" strike="noStrike" dirty="0">
                <a:solidFill>
                  <a:srgbClr val="000000"/>
                </a:solidFill>
                <a:latin typeface="Times New Roman"/>
                <a:ea typeface="Times New Roman"/>
                <a:cs typeface="Times New Roman"/>
                <a:sym typeface="Times New Roman"/>
              </a:rPr>
              <a:t>market a property</a:t>
            </a:r>
            <a:endParaRPr lang="en-US" sz="1200" b="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br>
              <a:rPr lang="en-US" sz="1200" b="0" dirty="0">
                <a:solidFill>
                  <a:schemeClr val="dk1"/>
                </a:solidFill>
                <a:latin typeface="Times New Roman"/>
                <a:ea typeface="Times New Roman"/>
                <a:cs typeface="Times New Roman"/>
                <a:sym typeface="Times New Roman"/>
              </a:rPr>
            </a:br>
            <a:r>
              <a:rPr lang="en-US" sz="1200" b="0" i="0" u="none" strike="noStrike" dirty="0">
                <a:solidFill>
                  <a:srgbClr val="000000"/>
                </a:solidFill>
                <a:latin typeface="Times New Roman"/>
                <a:ea typeface="Times New Roman"/>
                <a:cs typeface="Times New Roman"/>
                <a:sym typeface="Times New Roman"/>
              </a:rPr>
              <a:t>For the project purpose, the tool will be used for bedrooms, living room, kitchen and bathroom, with potential development for other types of rooms.</a:t>
            </a:r>
            <a:endParaRPr lang="en-US" sz="1200" b="0" dirty="0">
              <a:solidFill>
                <a:schemeClr val="dk1"/>
              </a:solidFill>
              <a:latin typeface="Times New Roman"/>
              <a:ea typeface="Times New Roman"/>
              <a:cs typeface="Times New Roman"/>
              <a:sym typeface="Times New Roman"/>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1481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6369454" y="887904"/>
            <a:ext cx="5027415" cy="3130304"/>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3" name="TextBox 2">
            <a:extLst>
              <a:ext uri="{FF2B5EF4-FFF2-40B4-BE49-F238E27FC236}">
                <a16:creationId xmlns:a16="http://schemas.microsoft.com/office/drawing/2014/main" id="{E8E82657-6021-211D-B2C0-427D87E86CF0}"/>
              </a:ext>
            </a:extLst>
          </p:cNvPr>
          <p:cNvSpPr txBox="1"/>
          <p:nvPr/>
        </p:nvSpPr>
        <p:spPr>
          <a:xfrm>
            <a:off x="6466062" y="4248921"/>
            <a:ext cx="118718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User Flow</a:t>
            </a:r>
          </a:p>
        </p:txBody>
      </p:sp>
      <p:sp>
        <p:nvSpPr>
          <p:cNvPr id="4" name="Rectangle 3">
            <a:extLst>
              <a:ext uri="{FF2B5EF4-FFF2-40B4-BE49-F238E27FC236}">
                <a16:creationId xmlns:a16="http://schemas.microsoft.com/office/drawing/2014/main" id="{6F2444B4-7E2E-0221-4769-5EE63714E898}"/>
              </a:ext>
            </a:extLst>
          </p:cNvPr>
          <p:cNvSpPr/>
          <p:nvPr/>
        </p:nvSpPr>
        <p:spPr>
          <a:xfrm>
            <a:off x="10486352" y="300859"/>
            <a:ext cx="1412974" cy="400110"/>
          </a:xfrm>
          <a:prstGeom prst="rect">
            <a:avLst/>
          </a:prstGeom>
          <a:solidFill>
            <a:schemeClr val="bg1"/>
          </a:solidFill>
        </p:spPr>
        <p:txBody>
          <a:bodyPr wrap="square" lIns="91440" tIns="45720" rIns="91440" bIns="45720">
            <a:spAutoFit/>
          </a:bodyP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22420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2053884" y="887904"/>
            <a:ext cx="9342986" cy="5808318"/>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4"/>
          <a:stretch>
            <a:fillRect/>
          </a:stretch>
        </p:blipFill>
        <p:spPr>
          <a:xfrm>
            <a:off x="299944" y="345989"/>
            <a:ext cx="2538351" cy="709960"/>
          </a:xfrm>
          <a:prstGeom prst="rect">
            <a:avLst/>
          </a:prstGeom>
        </p:spPr>
      </p:pic>
      <p:sp>
        <p:nvSpPr>
          <p:cNvPr id="4" name="Rectangle 3">
            <a:extLst>
              <a:ext uri="{FF2B5EF4-FFF2-40B4-BE49-F238E27FC236}">
                <a16:creationId xmlns:a16="http://schemas.microsoft.com/office/drawing/2014/main" id="{6F2444B4-7E2E-0221-4769-5EE63714E898}"/>
              </a:ext>
            </a:extLst>
          </p:cNvPr>
          <p:cNvSpPr/>
          <p:nvPr/>
        </p:nvSpPr>
        <p:spPr>
          <a:xfrm>
            <a:off x="10486352" y="300859"/>
            <a:ext cx="1412974" cy="400110"/>
          </a:xfrm>
          <a:prstGeom prst="rect">
            <a:avLst/>
          </a:prstGeom>
          <a:solidFill>
            <a:schemeClr val="bg1"/>
          </a:solidFill>
        </p:spPr>
        <p:txBody>
          <a:bodyPr wrap="square" lIns="91440" tIns="45720" rIns="91440" bIns="45720">
            <a:spAutoFit/>
          </a:bodyP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3213419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ium 5">
            <a:extLst>
              <a:ext uri="{FF2B5EF4-FFF2-40B4-BE49-F238E27FC236}">
                <a16:creationId xmlns:a16="http://schemas.microsoft.com/office/drawing/2014/main" id="{8B47AB0C-409C-AA02-5824-4D8A31C3964F}"/>
              </a:ext>
            </a:extLst>
          </p:cNvPr>
          <p:cNvSpPr/>
          <p:nvPr/>
        </p:nvSpPr>
        <p:spPr>
          <a:xfrm rot="5400000">
            <a:off x="-1491725" y="3451166"/>
            <a:ext cx="5120978" cy="1000711"/>
          </a:xfrm>
          <a:prstGeom prst="trapezoid">
            <a:avLst/>
          </a:prstGeom>
          <a:solidFill>
            <a:schemeClr val="accent1">
              <a:lumMod val="50000"/>
            </a:schemeClr>
          </a:solidFill>
          <a:ln>
            <a:solidFill>
              <a:schemeClr val="accent4">
                <a:lumMod val="60000"/>
                <a:lumOff val="40000"/>
                <a:alpha val="84000"/>
              </a:schemeClr>
            </a:solidFill>
          </a:ln>
          <a:effectLst>
            <a:innerShdw blurRad="63500" dist="50800" dir="162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A44195C-BEDF-5237-3DA0-8CEB1A9C009B}"/>
              </a:ext>
            </a:extLst>
          </p:cNvPr>
          <p:cNvSpPr/>
          <p:nvPr/>
        </p:nvSpPr>
        <p:spPr>
          <a:xfrm>
            <a:off x="6369454" y="887904"/>
            <a:ext cx="5124023" cy="3010296"/>
          </a:xfrm>
          <a:prstGeom prst="roundRect">
            <a:avLst/>
          </a:prstGeom>
          <a:blipFill>
            <a:blip r:embed="rId3"/>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85887F6D-F3AC-BD5E-F0C4-76356F39940F}"/>
              </a:ext>
            </a:extLst>
          </p:cNvPr>
          <p:cNvSpPr/>
          <p:nvPr/>
        </p:nvSpPr>
        <p:spPr>
          <a:xfrm>
            <a:off x="2313795" y="3038001"/>
            <a:ext cx="2298357" cy="2113006"/>
          </a:xfrm>
          <a:prstGeom prst="roundRect">
            <a:avLst/>
          </a:prstGeom>
          <a:blipFill>
            <a:blip r:embed="rId4"/>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DDA13A-7187-F89F-4BEC-C9EDA5622541}"/>
              </a:ext>
            </a:extLst>
          </p:cNvPr>
          <p:cNvSpPr/>
          <p:nvPr/>
        </p:nvSpPr>
        <p:spPr>
          <a:xfrm>
            <a:off x="2986416" y="3239575"/>
            <a:ext cx="2298357" cy="2113006"/>
          </a:xfrm>
          <a:prstGeom prst="roundRect">
            <a:avLst/>
          </a:prstGeom>
          <a:blipFill>
            <a:blip r:embed="rId5"/>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B5976C6-06B3-3C91-B140-443C80001BBD}"/>
              </a:ext>
            </a:extLst>
          </p:cNvPr>
          <p:cNvSpPr/>
          <p:nvPr/>
        </p:nvSpPr>
        <p:spPr>
          <a:xfrm>
            <a:off x="3633098" y="3429000"/>
            <a:ext cx="2298357" cy="2113006"/>
          </a:xfrm>
          <a:prstGeom prst="roundRect">
            <a:avLst/>
          </a:prstGeom>
          <a:blipFill>
            <a:blip r:embed="rId6"/>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0B903776-A3F3-78E1-92D3-217039E50020}"/>
              </a:ext>
            </a:extLst>
          </p:cNvPr>
          <p:cNvSpPr/>
          <p:nvPr/>
        </p:nvSpPr>
        <p:spPr>
          <a:xfrm>
            <a:off x="4345191" y="3639812"/>
            <a:ext cx="2298357" cy="2113006"/>
          </a:xfrm>
          <a:prstGeom prst="roundRect">
            <a:avLst/>
          </a:prstGeom>
          <a:blipFill>
            <a:blip r:embed="rId7"/>
            <a:stretch>
              <a:fillRect/>
            </a:stretch>
          </a:blipFill>
          <a:ln>
            <a:solidFill>
              <a:schemeClr val="accent4">
                <a:lumMod val="60000"/>
                <a:lumOff val="40000"/>
              </a:schemeClr>
            </a:solidFill>
          </a:ln>
          <a:effectLst>
            <a:glow rad="101600">
              <a:schemeClr val="accent4">
                <a:satMod val="175000"/>
                <a:alpha val="40000"/>
              </a:schemeClr>
            </a:glow>
            <a:softEdge rad="12700"/>
          </a:effectLst>
          <a:scene3d>
            <a:camera prst="isometricRightUp"/>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E5C1679-574B-F715-00EF-9D040B0AB5BB}"/>
              </a:ext>
            </a:extLst>
          </p:cNvPr>
          <p:cNvPicPr>
            <a:picLocks noChangeAspect="1"/>
          </p:cNvPicPr>
          <p:nvPr/>
        </p:nvPicPr>
        <p:blipFill>
          <a:blip r:embed="rId8"/>
          <a:stretch>
            <a:fillRect/>
          </a:stretch>
        </p:blipFill>
        <p:spPr>
          <a:xfrm>
            <a:off x="299944" y="345989"/>
            <a:ext cx="2538351" cy="709960"/>
          </a:xfrm>
          <a:prstGeom prst="rect">
            <a:avLst/>
          </a:prstGeom>
        </p:spPr>
      </p:pic>
      <p:sp>
        <p:nvSpPr>
          <p:cNvPr id="3" name="TextBox 2">
            <a:extLst>
              <a:ext uri="{FF2B5EF4-FFF2-40B4-BE49-F238E27FC236}">
                <a16:creationId xmlns:a16="http://schemas.microsoft.com/office/drawing/2014/main" id="{E8E82657-6021-211D-B2C0-427D87E86CF0}"/>
              </a:ext>
            </a:extLst>
          </p:cNvPr>
          <p:cNvSpPr txBox="1"/>
          <p:nvPr/>
        </p:nvSpPr>
        <p:spPr>
          <a:xfrm>
            <a:off x="6498913" y="4300837"/>
            <a:ext cx="118718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User Flow</a:t>
            </a:r>
          </a:p>
        </p:txBody>
      </p:sp>
      <p:sp>
        <p:nvSpPr>
          <p:cNvPr id="4" name="Rectangle 3">
            <a:extLst>
              <a:ext uri="{FF2B5EF4-FFF2-40B4-BE49-F238E27FC236}">
                <a16:creationId xmlns:a16="http://schemas.microsoft.com/office/drawing/2014/main" id="{6F2444B4-7E2E-0221-4769-5EE63714E898}"/>
              </a:ext>
            </a:extLst>
          </p:cNvPr>
          <p:cNvSpPr/>
          <p:nvPr/>
        </p:nvSpPr>
        <p:spPr>
          <a:xfrm>
            <a:off x="10486352" y="300859"/>
            <a:ext cx="1412974" cy="400110"/>
          </a:xfrm>
          <a:prstGeom prst="rect">
            <a:avLst/>
          </a:prstGeom>
          <a:solidFill>
            <a:schemeClr val="bg1"/>
          </a:solidFill>
        </p:spPr>
        <p:txBody>
          <a:bodyPr wrap="square" lIns="91440" tIns="45720" rIns="91440" bIns="45720">
            <a:spAutoFit/>
          </a:bodyP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roomifAI</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533000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5508</TotalTime>
  <Words>1881</Words>
  <Application>Microsoft Macintosh PowerPoint</Application>
  <PresentationFormat>Widescreen</PresentationFormat>
  <Paragraphs>329</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Söhne</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Techniques - Image Generation</vt:lpstr>
      <vt:lpstr>Stable Diffusion</vt:lpstr>
      <vt:lpstr>Stable Diffusion</vt:lpstr>
      <vt:lpstr>Stable Diffusion</vt:lpstr>
      <vt:lpstr>Stable Diffusion</vt:lpstr>
      <vt:lpstr>Stable Diffusion</vt:lpstr>
      <vt:lpstr>Stable Diffusion Dreambooth and LoRA</vt:lpstr>
      <vt:lpstr>Wuerstchen</vt:lpstr>
      <vt:lpstr>SegFormer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Borromeo, Angelie</dc:creator>
  <cp:lastModifiedBy>Angelie Borromeo</cp:lastModifiedBy>
  <cp:revision>18</cp:revision>
  <dcterms:created xsi:type="dcterms:W3CDTF">2023-08-30T05:39:52Z</dcterms:created>
  <dcterms:modified xsi:type="dcterms:W3CDTF">2023-09-29T06:46:01Z</dcterms:modified>
</cp:coreProperties>
</file>